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3655" r:id="rId4"/>
    <p:sldMasterId id="2147483660" r:id="rId5"/>
  </p:sldMasterIdLst>
  <p:notesMasterIdLst>
    <p:notesMasterId r:id="rId37"/>
  </p:notesMasterIdLst>
  <p:sldIdLst>
    <p:sldId id="256" r:id="rId6"/>
    <p:sldId id="310" r:id="rId7"/>
    <p:sldId id="331" r:id="rId8"/>
    <p:sldId id="312" r:id="rId9"/>
    <p:sldId id="311" r:id="rId10"/>
    <p:sldId id="308" r:id="rId11"/>
    <p:sldId id="313" r:id="rId12"/>
    <p:sldId id="309" r:id="rId13"/>
    <p:sldId id="314" r:id="rId14"/>
    <p:sldId id="293" r:id="rId15"/>
    <p:sldId id="302" r:id="rId16"/>
    <p:sldId id="317" r:id="rId17"/>
    <p:sldId id="303" r:id="rId18"/>
    <p:sldId id="304" r:id="rId19"/>
    <p:sldId id="305" r:id="rId20"/>
    <p:sldId id="306" r:id="rId21"/>
    <p:sldId id="286" r:id="rId22"/>
    <p:sldId id="307" r:id="rId23"/>
    <p:sldId id="333" r:id="rId24"/>
    <p:sldId id="332" r:id="rId25"/>
    <p:sldId id="288" r:id="rId26"/>
    <p:sldId id="276" r:id="rId27"/>
    <p:sldId id="277" r:id="rId28"/>
    <p:sldId id="316" r:id="rId29"/>
    <p:sldId id="297" r:id="rId30"/>
    <p:sldId id="318" r:id="rId31"/>
    <p:sldId id="282" r:id="rId32"/>
    <p:sldId id="315" r:id="rId33"/>
    <p:sldId id="294" r:id="rId34"/>
    <p:sldId id="319" r:id="rId35"/>
    <p:sldId id="270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ger, Robert (StMUK)" initials="GR(" lastIdx="6" clrIdx="0">
    <p:extLst>
      <p:ext uri="{19B8F6BF-5375-455C-9EA6-DF929625EA0E}">
        <p15:presenceInfo xmlns:p15="http://schemas.microsoft.com/office/powerpoint/2012/main" userId="S-1-5-21-1986689757-124263158-732247886-12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86351" autoAdjust="0"/>
  </p:normalViewPr>
  <p:slideViewPr>
    <p:cSldViewPr snapToGrid="0">
      <p:cViewPr varScale="1">
        <p:scale>
          <a:sx n="55" d="100"/>
          <a:sy n="55" d="100"/>
        </p:scale>
        <p:origin x="1264" y="36"/>
      </p:cViewPr>
      <p:guideLst/>
    </p:cSldViewPr>
  </p:slideViewPr>
  <p:outlineViewPr>
    <p:cViewPr>
      <p:scale>
        <a:sx n="33" d="100"/>
        <a:sy n="33" d="100"/>
      </p:scale>
      <p:origin x="0" y="-47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56D4-7874-46F4-8759-E30E6A93BD76}" type="datetimeFigureOut">
              <a:rPr lang="de-DE" smtClean="0"/>
              <a:t>25.03.2025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75F3-8499-44F7-B411-5D8A8278A77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46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72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1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83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75F3-8499-44F7-B411-5D8A8278A77E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17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C82EEA75-8982-463C-8DD4-C07A001B0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4130C260-07A7-4535-88A3-EF5D8ECEF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14BAE417-6B30-43A6-82E5-53AB51841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9100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86A582-E9A0-439B-93D2-F5D04FCA23F7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6D5D1FA1-3F31-80B1-A664-EE4B55E2B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2817" y="2325492"/>
            <a:ext cx="4252784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C39B34F-7733-A05A-83BB-7BABA58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371" y="3189289"/>
            <a:ext cx="425366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7B16873F-6F59-6404-9BCB-E13B99350E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217999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622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9F120B-2CC8-0E49-C60E-136CB32E4B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13B24C9-3B69-E8C8-E725-95CD2274E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84EAFE-8B89-EBD7-F25D-88CFFA17A2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054831"/>
            <a:ext cx="391953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r>
              <a:rPr lang="de-DE" dirty="0" err="1">
                <a:effectLst/>
              </a:rPr>
              <a:t>Ullabo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consenis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assiminto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dunt</a:t>
            </a:r>
            <a:r>
              <a:rPr lang="de-DE" dirty="0">
                <a:effectLst/>
              </a:rPr>
              <a:t> la sed </a:t>
            </a:r>
            <a:r>
              <a:rPr lang="de-DE" dirty="0" err="1">
                <a:effectLst/>
              </a:rPr>
              <a:t>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vitia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nesequatur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sitior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ant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hilles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od</a:t>
            </a:r>
            <a:r>
              <a:rPr lang="de-DE" dirty="0">
                <a:effectLst/>
              </a:rPr>
              <a:t> et et </a:t>
            </a:r>
            <a:r>
              <a:rPr lang="de-DE" dirty="0" err="1">
                <a:effectLst/>
              </a:rPr>
              <a:t>adi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delendus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nimusa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quaestiur</a:t>
            </a:r>
            <a:r>
              <a:rPr lang="de-DE" dirty="0">
                <a:effectLst/>
              </a:rPr>
              <a:t> aut.</a:t>
            </a:r>
          </a:p>
          <a:p>
            <a:pPr lvl="0"/>
            <a:endParaRPr lang="de-DE" dirty="0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3C48CED-639C-30D3-5AAF-4C046B48CA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3212" y="2054831"/>
            <a:ext cx="3919539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3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ite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42FEDF1-2B74-7B0E-CEE0-D34BF96BE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5"/>
            <a:ext cx="8217693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BDA79F-3B57-336A-01E1-FFBAC7880D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554111"/>
            <a:ext cx="8217693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6586BA6F-36EF-8C51-7B06-4A826487CC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743200"/>
            <a:ext cx="3919539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zweispaltiger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527FE6BE-B34D-60DD-0C93-C33DC4D8EC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3212" y="2743200"/>
            <a:ext cx="3919539" cy="32051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>
                <a:effectLst/>
              </a:rPr>
              <a:t>Et a </a:t>
            </a:r>
            <a:r>
              <a:rPr lang="de-DE" dirty="0" err="1">
                <a:effectLst/>
              </a:rPr>
              <a:t>dolorep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expe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parum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saperum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endeliqui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ulparup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taspele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secae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niendam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debit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sumet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quae</a:t>
            </a:r>
            <a:r>
              <a:rPr lang="de-DE" dirty="0">
                <a:effectLst/>
              </a:rPr>
              <a:t> in </a:t>
            </a:r>
            <a:r>
              <a:rPr lang="de-DE" dirty="0" err="1">
                <a:effectLst/>
              </a:rPr>
              <a:t>cust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Qui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doluptam</a:t>
            </a:r>
            <a:r>
              <a:rPr lang="de-DE" dirty="0">
                <a:effectLst/>
              </a:rPr>
              <a:t> , </a:t>
            </a:r>
            <a:r>
              <a:rPr lang="de-DE" dirty="0" err="1">
                <a:effectLst/>
              </a:rPr>
              <a:t>conserat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reped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quiscil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ipiduciur</a:t>
            </a:r>
            <a:r>
              <a:rPr lang="de-DE" dirty="0">
                <a:effectLst/>
              </a:rPr>
              <a:t>?</a:t>
            </a:r>
          </a:p>
          <a:p>
            <a:r>
              <a:rPr lang="de-DE" dirty="0">
                <a:effectLst/>
              </a:rPr>
              <a:t>Es </a:t>
            </a:r>
            <a:r>
              <a:rPr lang="de-DE" dirty="0" err="1">
                <a:effectLst/>
              </a:rPr>
              <a:t>sant</a:t>
            </a:r>
            <a:r>
              <a:rPr lang="de-DE" dirty="0">
                <a:effectLst/>
              </a:rPr>
              <a:t> es </a:t>
            </a:r>
            <a:r>
              <a:rPr lang="de-DE" dirty="0" err="1">
                <a:effectLst/>
              </a:rPr>
              <a:t>doloreh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entusam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haria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ditatur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minitioneces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nonsequiam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aceperciae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Nem</a:t>
            </a:r>
            <a:r>
              <a:rPr lang="de-DE" dirty="0">
                <a:effectLst/>
              </a:rPr>
              <a:t> int.</a:t>
            </a:r>
          </a:p>
          <a:p>
            <a:r>
              <a:rPr lang="de-DE" dirty="0" err="1">
                <a:effectLst/>
              </a:rPr>
              <a:t>Unto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andicieniet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omniaturibus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vendam</a:t>
            </a:r>
            <a:r>
              <a:rPr lang="de-DE" dirty="0">
                <a:effectLst/>
              </a:rPr>
              <a:t> am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fuga</a:t>
            </a:r>
            <a:r>
              <a:rPr lang="de-DE" dirty="0">
                <a:effectLst/>
              </a:rPr>
              <a:t>. Event. </a:t>
            </a:r>
            <a:r>
              <a:rPr lang="de-DE" dirty="0" err="1">
                <a:effectLst/>
              </a:rPr>
              <a:t>Cestota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similique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voluptatur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accatur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vendunt</a:t>
            </a:r>
            <a:r>
              <a:rPr lang="de-D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16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7130" y="2046894"/>
            <a:ext cx="2332529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DEAE6B-05E9-F3F5-C992-C61B10F1A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1A4552A-9542-3A75-0176-373748BD6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DDD602B1-4300-7746-80CC-413B4112B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3" y="2054831"/>
            <a:ext cx="5517975" cy="38935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33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vertika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9891" y="454779"/>
            <a:ext cx="3112048" cy="54856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A0FA298-C9D0-8B79-727E-4649C303BA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3" y="454025"/>
            <a:ext cx="4724291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796478BF-4558-77FC-8A89-34BC5B680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3" y="1554111"/>
            <a:ext cx="4724291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32A661E9-FFF5-5C62-DDA2-BF285CC88C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772" y="2743200"/>
            <a:ext cx="4719291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088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6373" y="2046892"/>
            <a:ext cx="4922096" cy="389353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0E717E64-EAB0-EA0E-D67C-9C5586316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6"/>
            <a:ext cx="8217693" cy="635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170D8DBF-0FD6-338E-82C2-178713288D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143003"/>
            <a:ext cx="8217693" cy="4937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E4EC0E6E-4E48-1C3C-A283-6A0D811C68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774" y="2054831"/>
            <a:ext cx="2922218" cy="3893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63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quadt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D81599F-5762-6DC4-65B3-B03521AF0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486" y="469003"/>
            <a:ext cx="4110743" cy="547936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Hier kann ein Bild </a:t>
            </a:r>
            <a:br>
              <a:rPr lang="de-DE" dirty="0"/>
            </a:br>
            <a:r>
              <a:rPr lang="de-DE" dirty="0"/>
              <a:t>eingefügt werden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2BA3A1A4-DF5B-AC65-D942-DAAF5674A2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3" y="454025"/>
            <a:ext cx="3734027" cy="10254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5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3F0EF3B7-06C4-1BB2-65DC-D39B6665ED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3" y="1554111"/>
            <a:ext cx="3734027" cy="788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7FD8AC8C-3F28-5350-F83E-34B293B243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773" y="2743198"/>
            <a:ext cx="3734027" cy="3205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Hier steht ein einspaltiger Fließtext.</a:t>
            </a:r>
          </a:p>
          <a:p>
            <a:r>
              <a:rPr lang="de-DE" dirty="0">
                <a:effectLst/>
              </a:rPr>
              <a:t>Est quos </a:t>
            </a:r>
            <a:r>
              <a:rPr lang="de-DE" dirty="0" err="1">
                <a:effectLst/>
              </a:rPr>
              <a:t>delendaeriti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commole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nesectia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cus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Ditae</a:t>
            </a:r>
            <a:r>
              <a:rPr lang="de-DE" dirty="0">
                <a:effectLst/>
              </a:rPr>
              <a:t> non </a:t>
            </a:r>
            <a:r>
              <a:rPr lang="de-DE" dirty="0" err="1">
                <a:effectLst/>
              </a:rPr>
              <a:t>rectat</a:t>
            </a:r>
            <a:r>
              <a:rPr lang="de-DE" dirty="0">
                <a:effectLst/>
              </a:rPr>
              <a:t> pro </a:t>
            </a:r>
            <a:r>
              <a:rPr lang="de-DE" dirty="0" err="1">
                <a:effectLst/>
              </a:rPr>
              <a:t>eost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adis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omniet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volendae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miliam</a:t>
            </a:r>
            <a:r>
              <a:rPr lang="de-DE" dirty="0">
                <a:effectLst/>
              </a:rPr>
              <a:t>, am </a:t>
            </a:r>
            <a:r>
              <a:rPr lang="de-DE" dirty="0" err="1">
                <a:effectLst/>
              </a:rPr>
              <a:t>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voluptium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volest</a:t>
            </a:r>
            <a:r>
              <a:rPr lang="de-DE" dirty="0">
                <a:effectLst/>
              </a:rPr>
              <a:t>, </a:t>
            </a:r>
            <a:r>
              <a:rPr lang="de-DE" dirty="0" err="1">
                <a:effectLst/>
              </a:rPr>
              <a:t>velenia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que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plitem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il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ipictis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reprectus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aut</a:t>
            </a:r>
            <a:r>
              <a:rPr lang="de-DE" dirty="0">
                <a:effectLst/>
              </a:rPr>
              <a:t> et </a:t>
            </a:r>
            <a:r>
              <a:rPr lang="de-DE" dirty="0" err="1">
                <a:effectLst/>
              </a:rPr>
              <a:t>eaquia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ipsum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voloriatem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elessequas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dolore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comnim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aturem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volorru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ntempori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berovitem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idelisimaio</a:t>
            </a:r>
            <a:r>
              <a:rPr lang="de-DE" dirty="0">
                <a:effectLst/>
              </a:rPr>
              <a:t>. </a:t>
            </a:r>
            <a:r>
              <a:rPr lang="de-DE" dirty="0" err="1">
                <a:effectLst/>
              </a:rPr>
              <a:t>Vollupistem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aliquis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eos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eatiores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nonse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magnisto</a:t>
            </a:r>
            <a:r>
              <a:rPr lang="de-DE" dirty="0"/>
              <a:t>.</a:t>
            </a:r>
            <a:endParaRPr lang="de-DE" dirty="0">
              <a:effectLst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9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6F4A13E-5FCF-CCB3-751E-994C0BFD7E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774" y="454025"/>
            <a:ext cx="8217693" cy="917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i="0">
                <a:latin typeface="Aptos ExtraBold" panose="020B00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C517658-A06D-731F-4ABE-B4C361315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774" y="1430464"/>
            <a:ext cx="8217693" cy="67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AD0A73-B47A-14DF-6BEF-0D8B1969E6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756" y="2167883"/>
            <a:ext cx="8218488" cy="3937082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de-DE" sz="1200" b="0" i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de-DE" sz="1200" b="0" i="0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</a:lstStyle>
          <a:p>
            <a:r>
              <a:rPr lang="de-DE" sz="1200" b="0" i="0" dirty="0">
                <a:latin typeface="Aptos" panose="020B0004020202020204" pitchFamily="34" charset="0"/>
              </a:rPr>
              <a:t>Hier steht ein langer zweispaltiger Text.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aliquyam</a:t>
            </a:r>
            <a:r>
              <a:rPr lang="de-DE" sz="1200" b="0" i="0" dirty="0">
                <a:latin typeface="Aptos" panose="020B0004020202020204" pitchFamily="34" charset="0"/>
              </a:rPr>
              <a:t> erat,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voluptua</a:t>
            </a:r>
            <a:r>
              <a:rPr lang="de-DE" sz="1200" b="0" i="0" dirty="0">
                <a:latin typeface="Aptos" panose="020B0004020202020204" pitchFamily="34" charset="0"/>
              </a:rPr>
              <a:t>.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Nobis </a:t>
            </a:r>
            <a:r>
              <a:rPr lang="de-DE" sz="1200" b="0" i="0" dirty="0" err="1">
                <a:latin typeface="Aptos" panose="020B0004020202020204" pitchFamily="34" charset="0"/>
              </a:rPr>
              <a:t>eleifend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option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congue</a:t>
            </a:r>
            <a:r>
              <a:rPr lang="de-DE" sz="1200" b="0" i="0" dirty="0">
                <a:latin typeface="Aptos" panose="020B0004020202020204" pitchFamily="34" charset="0"/>
              </a:rPr>
              <a:t> nihil </a:t>
            </a:r>
            <a:r>
              <a:rPr lang="de-DE" sz="1200" b="0" i="0" dirty="0" err="1">
                <a:latin typeface="Aptos" panose="020B0004020202020204" pitchFamily="34" charset="0"/>
              </a:rPr>
              <a:t>imperdiet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doming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id</a:t>
            </a:r>
            <a:r>
              <a:rPr lang="de-DE" sz="1200" b="0" i="0" dirty="0">
                <a:latin typeface="Aptos" panose="020B0004020202020204" pitchFamily="34" charset="0"/>
              </a:rPr>
              <a:t> quod </a:t>
            </a:r>
            <a:r>
              <a:rPr lang="de-DE" sz="1200" b="0" i="0" dirty="0" err="1">
                <a:latin typeface="Aptos" panose="020B0004020202020204" pitchFamily="34" charset="0"/>
              </a:rPr>
              <a:t>mazim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placerat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facer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no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takimata</a:t>
            </a:r>
            <a:r>
              <a:rPr lang="de-DE" sz="1200" b="0" i="0" dirty="0">
                <a:latin typeface="Aptos" panose="020B0004020202020204" pitchFamily="34" charset="0"/>
              </a:rPr>
              <a:t> sanctus </a:t>
            </a:r>
            <a:r>
              <a:rPr lang="de-DE" sz="1200" b="0" i="0" dirty="0" err="1">
                <a:latin typeface="Aptos" panose="020B0004020202020204" pitchFamily="34" charset="0"/>
              </a:rPr>
              <a:t>est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>
                <a:latin typeface="Aptos" panose="020B0004020202020204" pitchFamily="34" charset="0"/>
              </a:rPr>
              <a:t>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</a:t>
            </a:r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consectetuer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adipiscing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nibh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euismod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tincidunt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laoreet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magna </a:t>
            </a:r>
            <a:r>
              <a:rPr lang="de-DE" sz="1200" b="0" i="0" dirty="0" err="1">
                <a:latin typeface="Aptos" panose="020B0004020202020204" pitchFamily="34" charset="0"/>
              </a:rPr>
              <a:t>aliquam</a:t>
            </a:r>
            <a:r>
              <a:rPr lang="de-DE" sz="1200" b="0" i="0" dirty="0">
                <a:latin typeface="Aptos" panose="020B0004020202020204" pitchFamily="34" charset="0"/>
              </a:rPr>
              <a:t> erat </a:t>
            </a:r>
            <a:r>
              <a:rPr lang="de-DE" sz="1200" b="0" i="0" dirty="0" err="1">
                <a:latin typeface="Aptos" panose="020B0004020202020204" pitchFamily="34" charset="0"/>
              </a:rPr>
              <a:t>volutpat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  <a:p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wisi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enim</a:t>
            </a:r>
            <a:r>
              <a:rPr lang="de-DE" sz="1200" b="0" i="0" dirty="0">
                <a:latin typeface="Aptos" panose="020B0004020202020204" pitchFamily="34" charset="0"/>
              </a:rPr>
              <a:t> ad minim </a:t>
            </a:r>
            <a:r>
              <a:rPr lang="de-DE" sz="1200" b="0" i="0" dirty="0" err="1">
                <a:latin typeface="Aptos" panose="020B0004020202020204" pitchFamily="34" charset="0"/>
              </a:rPr>
              <a:t>veniam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quis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nostrud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exerci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tation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ullamcorper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suscipit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lobortis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nisl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aliquip</a:t>
            </a:r>
            <a:r>
              <a:rPr lang="de-DE" sz="1200" b="0" i="0" dirty="0">
                <a:latin typeface="Aptos" panose="020B0004020202020204" pitchFamily="34" charset="0"/>
              </a:rPr>
              <a:t> ex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commodo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. Duis </a:t>
            </a:r>
            <a:r>
              <a:rPr lang="de-DE" sz="1200" b="0" i="0" dirty="0" err="1">
                <a:latin typeface="Aptos" panose="020B0004020202020204" pitchFamily="34" charset="0"/>
              </a:rPr>
              <a:t>autem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iriure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hendrerit</a:t>
            </a:r>
            <a:r>
              <a:rPr lang="de-DE" sz="1200" b="0" i="0" dirty="0">
                <a:latin typeface="Aptos" panose="020B0004020202020204" pitchFamily="34" charset="0"/>
              </a:rPr>
              <a:t> in </a:t>
            </a:r>
            <a:r>
              <a:rPr lang="de-DE" sz="1200" b="0" i="0" dirty="0" err="1">
                <a:latin typeface="Aptos" panose="020B0004020202020204" pitchFamily="34" charset="0"/>
              </a:rPr>
              <a:t>vulputate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velit</a:t>
            </a:r>
            <a:r>
              <a:rPr lang="de-DE" sz="1200" b="0" i="0" dirty="0">
                <a:latin typeface="Aptos" panose="020B0004020202020204" pitchFamily="34" charset="0"/>
              </a:rPr>
              <a:t> esse </a:t>
            </a:r>
            <a:r>
              <a:rPr lang="de-DE" sz="1200" b="0" i="0" dirty="0" err="1">
                <a:latin typeface="Aptos" panose="020B0004020202020204" pitchFamily="34" charset="0"/>
              </a:rPr>
              <a:t>molestie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consequat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vel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illum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eu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feugiat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facilisis</a:t>
            </a:r>
            <a:r>
              <a:rPr lang="de-DE" sz="1200" b="0" i="0" dirty="0">
                <a:latin typeface="Aptos" panose="020B0004020202020204" pitchFamily="34" charset="0"/>
              </a:rPr>
              <a:t> 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eros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accumsan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iusto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odio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dignissim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qui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blandit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praesent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luptatum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zzril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delenit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augue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duis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feugait</a:t>
            </a:r>
            <a:r>
              <a:rPr lang="de-DE" sz="1200" b="0" i="0" dirty="0">
                <a:latin typeface="Aptos" panose="020B0004020202020204" pitchFamily="34" charset="0"/>
              </a:rPr>
              <a:t> nulla </a:t>
            </a:r>
            <a:r>
              <a:rPr lang="de-DE" sz="1200" b="0" i="0" dirty="0" err="1">
                <a:latin typeface="Aptos" panose="020B0004020202020204" pitchFamily="34" charset="0"/>
              </a:rPr>
              <a:t>facilisi</a:t>
            </a:r>
            <a:r>
              <a:rPr lang="de-DE" sz="1200" b="0" i="0" dirty="0">
                <a:latin typeface="Aptos" panose="020B0004020202020204" pitchFamily="34" charset="0"/>
              </a:rPr>
              <a:t>.   </a:t>
            </a:r>
          </a:p>
          <a:p>
            <a:r>
              <a:rPr lang="de-DE" sz="1200" b="0" i="0" dirty="0" err="1">
                <a:latin typeface="Aptos" panose="020B0004020202020204" pitchFamily="34" charset="0"/>
              </a:rPr>
              <a:t>Lorem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ipsum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sit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amet</a:t>
            </a:r>
            <a:r>
              <a:rPr lang="de-DE" sz="1200" b="0" i="0" dirty="0">
                <a:latin typeface="Aptos" panose="020B0004020202020204" pitchFamily="34" charset="0"/>
              </a:rPr>
              <a:t>, </a:t>
            </a:r>
            <a:r>
              <a:rPr lang="de-DE" sz="1200" b="0" i="0" dirty="0" err="1">
                <a:latin typeface="Aptos" panose="020B0004020202020204" pitchFamily="34" charset="0"/>
              </a:rPr>
              <a:t>consetetur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sadipscing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elitr</a:t>
            </a:r>
            <a:r>
              <a:rPr lang="de-DE" sz="1200" b="0" i="0" dirty="0">
                <a:latin typeface="Aptos" panose="020B0004020202020204" pitchFamily="34" charset="0"/>
              </a:rPr>
              <a:t>, sed </a:t>
            </a:r>
            <a:r>
              <a:rPr lang="de-DE" sz="1200" b="0" i="0" dirty="0" err="1">
                <a:latin typeface="Aptos" panose="020B0004020202020204" pitchFamily="34" charset="0"/>
              </a:rPr>
              <a:t>diam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nonumy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eirmod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tempor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invidunt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ut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labore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r>
              <a:rPr lang="de-DE" sz="1200" b="0" i="0" dirty="0">
                <a:latin typeface="Aptos" panose="020B0004020202020204" pitchFamily="34" charset="0"/>
              </a:rPr>
              <a:t>At </a:t>
            </a:r>
            <a:r>
              <a:rPr lang="de-DE" sz="1200" b="0" i="0" dirty="0" err="1">
                <a:latin typeface="Aptos" panose="020B0004020202020204" pitchFamily="34" charset="0"/>
              </a:rPr>
              <a:t>vero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eos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accusam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justo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duo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dolores</a:t>
            </a:r>
            <a:r>
              <a:rPr lang="de-DE" sz="1200" b="0" i="0" dirty="0">
                <a:latin typeface="Aptos" panose="020B0004020202020204" pitchFamily="34" charset="0"/>
              </a:rPr>
              <a:t> et </a:t>
            </a:r>
            <a:r>
              <a:rPr lang="de-DE" sz="1200" b="0" i="0" dirty="0" err="1">
                <a:latin typeface="Aptos" panose="020B0004020202020204" pitchFamily="34" charset="0"/>
              </a:rPr>
              <a:t>ea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rebum</a:t>
            </a:r>
            <a:r>
              <a:rPr lang="de-DE" sz="1200" b="0" i="0" dirty="0">
                <a:latin typeface="Aptos" panose="020B0004020202020204" pitchFamily="34" charset="0"/>
              </a:rPr>
              <a:t>. Stet </a:t>
            </a:r>
            <a:r>
              <a:rPr lang="de-DE" sz="1200" b="0" i="0" dirty="0" err="1">
                <a:latin typeface="Aptos" panose="020B0004020202020204" pitchFamily="34" charset="0"/>
              </a:rPr>
              <a:t>clita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kasd</a:t>
            </a:r>
            <a:r>
              <a:rPr lang="de-DE" sz="1200" b="0" i="0" dirty="0">
                <a:latin typeface="Aptos" panose="020B0004020202020204" pitchFamily="34" charset="0"/>
              </a:rPr>
              <a:t> </a:t>
            </a:r>
            <a:r>
              <a:rPr lang="de-DE" sz="1200" b="0" i="0" dirty="0" err="1">
                <a:latin typeface="Aptos" panose="020B0004020202020204" pitchFamily="34" charset="0"/>
              </a:rPr>
              <a:t>gubergren</a:t>
            </a:r>
            <a:r>
              <a:rPr lang="de-DE" sz="1200" b="0" i="0" dirty="0">
                <a:latin typeface="Aptos" panose="020B0004020202020204" pitchFamily="34" charset="0"/>
              </a:rPr>
              <a:t>.</a:t>
            </a:r>
          </a:p>
          <a:p>
            <a:endParaRPr lang="de-DE" sz="1200" b="0" i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6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range, Kreativität enthält.&#10;&#10;Automatisch generierte Beschreibung">
            <a:extLst>
              <a:ext uri="{FF2B5EF4-FFF2-40B4-BE49-F238E27FC236}">
                <a16:creationId xmlns:a16="http://schemas.microsoft.com/office/drawing/2014/main" id="{3D4E24FD-CBDA-2117-85CE-FBB1479FF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1765214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262901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86829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orange, Kreativität enthält.&#10;&#10;Automatisch generierte Beschreibung">
            <a:extLst>
              <a:ext uri="{FF2B5EF4-FFF2-40B4-BE49-F238E27FC236}">
                <a16:creationId xmlns:a16="http://schemas.microsoft.com/office/drawing/2014/main" id="{E7A69A06-6CE1-4784-79A9-3980B710E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162140AE-8E99-B76D-0ECF-3AA71EFAF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1765214"/>
            <a:ext cx="4473449" cy="12564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A47E5D-D58A-9DF4-CA49-72F160BD5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3021628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7355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3259" y="1834848"/>
            <a:ext cx="4272661" cy="133210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815" y="3300414"/>
            <a:ext cx="4273541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405241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Mond, Kreis, Astronomisches Objekt enthält.&#10;&#10;Automatisch generierte Beschreibung">
            <a:extLst>
              <a:ext uri="{FF2B5EF4-FFF2-40B4-BE49-F238E27FC236}">
                <a16:creationId xmlns:a16="http://schemas.microsoft.com/office/drawing/2014/main" id="{0E558D53-4C22-8B8F-86FB-29AC290B0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039E3877-A1B1-C939-8D6D-F1B28B6D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3111876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397567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21002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Mond, Kreis, Astronomisches Objekt enthält.&#10;&#10;Automatisch generierte Beschreibung">
            <a:extLst>
              <a:ext uri="{FF2B5EF4-FFF2-40B4-BE49-F238E27FC236}">
                <a16:creationId xmlns:a16="http://schemas.microsoft.com/office/drawing/2014/main" id="{3FC65A84-F3AD-628E-8D9A-391521BB1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8F28E6C-A669-D84C-7432-95CF2D98D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4371714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</p:txBody>
      </p:sp>
      <p:sp>
        <p:nvSpPr>
          <p:cNvPr id="5" name="Titel 16">
            <a:extLst>
              <a:ext uri="{FF2B5EF4-FFF2-40B4-BE49-F238E27FC236}">
                <a16:creationId xmlns:a16="http://schemas.microsoft.com/office/drawing/2014/main" id="{1417B73A-A20B-BF2E-E985-C0C4AAFD8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3111876"/>
            <a:ext cx="4473449" cy="12598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97502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Grafiken, Kreativität enthält.&#10;&#10;Automatisch generierte Beschreibung">
            <a:extLst>
              <a:ext uri="{FF2B5EF4-FFF2-40B4-BE49-F238E27FC236}">
                <a16:creationId xmlns:a16="http://schemas.microsoft.com/office/drawing/2014/main" id="{7F082590-CB8E-B14C-A259-ACEC58522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515CD667-F808-62F9-A44F-349698689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1732" y="1388866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0CA3272-D6C8-A262-E361-BA0B665E11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1287" y="225266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429334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Grafiken, Kreativität enthält.&#10;&#10;Automatisch generierte Beschreibung">
            <a:extLst>
              <a:ext uri="{FF2B5EF4-FFF2-40B4-BE49-F238E27FC236}">
                <a16:creationId xmlns:a16="http://schemas.microsoft.com/office/drawing/2014/main" id="{B167C4C7-1821-9888-4BFB-13F3811DE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A49477-5708-4B76-0C20-7E4DA26B8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1287" y="2626468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6" name="Titel 16">
            <a:extLst>
              <a:ext uri="{FF2B5EF4-FFF2-40B4-BE49-F238E27FC236}">
                <a16:creationId xmlns:a16="http://schemas.microsoft.com/office/drawing/2014/main" id="{54BDF31B-0B7D-7274-43F6-7882F9E7E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1732" y="1388866"/>
            <a:ext cx="4473449" cy="12376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453273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reis, Grafiken, Farbigkeit, Kreativität enthält.&#10;&#10;Automatisch generierte Beschreibung">
            <a:extLst>
              <a:ext uri="{FF2B5EF4-FFF2-40B4-BE49-F238E27FC236}">
                <a16:creationId xmlns:a16="http://schemas.microsoft.com/office/drawing/2014/main" id="{B3E52356-7D05-5643-83AD-938BD630D0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6">
            <a:extLst>
              <a:ext uri="{FF2B5EF4-FFF2-40B4-BE49-F238E27FC236}">
                <a16:creationId xmlns:a16="http://schemas.microsoft.com/office/drawing/2014/main" id="{BB7A8911-62CA-BEA0-D6EA-D3FCB456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4509018"/>
            <a:ext cx="4473449" cy="7333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55EBF75-6EE5-8B98-309D-D7B1A46C8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537281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033490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reis, Grafiken, Farbigkeit, Kreativität enthält.&#10;&#10;Automatisch generierte Beschreibung">
            <a:extLst>
              <a:ext uri="{FF2B5EF4-FFF2-40B4-BE49-F238E27FC236}">
                <a16:creationId xmlns:a16="http://schemas.microsoft.com/office/drawing/2014/main" id="{9FFD3CA7-6244-809B-CBC4-452FFBB99C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FACC53E-123D-6B53-B289-953D0D24A1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5386" y="5372817"/>
            <a:ext cx="4474370" cy="7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Aptos" panose="020B0004020202020204" pitchFamily="34" charset="0"/>
              </a:defRPr>
            </a:lvl1pPr>
          </a:lstStyle>
          <a:p>
            <a:r>
              <a:rPr lang="de-DE"/>
              <a:t>Subheadline</a:t>
            </a:r>
          </a:p>
        </p:txBody>
      </p:sp>
      <p:sp>
        <p:nvSpPr>
          <p:cNvPr id="4" name="Titel 16">
            <a:extLst>
              <a:ext uri="{FF2B5EF4-FFF2-40B4-BE49-F238E27FC236}">
                <a16:creationId xmlns:a16="http://schemas.microsoft.com/office/drawing/2014/main" id="{3A2222E9-3BAF-69E3-4254-478F4DB3C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0" y="4109679"/>
            <a:ext cx="4473449" cy="12631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03258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AEA9EF-5E42-68F4-5721-6ED73BB53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10" y="2255206"/>
            <a:ext cx="7333939" cy="23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>
            <a:extLst>
              <a:ext uri="{FF2B5EF4-FFF2-40B4-BE49-F238E27FC236}">
                <a16:creationId xmlns:a16="http://schemas.microsoft.com/office/drawing/2014/main" id="{119B3870-FF15-2327-76FF-20878F8FC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3259" y="2052336"/>
            <a:ext cx="4232021" cy="131475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0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Lange</a:t>
            </a:r>
            <a:br>
              <a:rPr lang="de-DE" dirty="0"/>
            </a:br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7871165-E2A6-A5E2-968D-5E70ACB40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2815" y="3454402"/>
            <a:ext cx="4232892" cy="1204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 b="0" i="0">
                <a:latin typeface="Aptos" panose="020B0004020202020204" pitchFamily="34" charset="0"/>
              </a:defRPr>
            </a:lvl1pPr>
          </a:lstStyle>
          <a:p>
            <a:r>
              <a:rPr lang="de-DE" dirty="0"/>
              <a:t>Subheadline</a:t>
            </a:r>
          </a:p>
          <a:p>
            <a:r>
              <a:rPr lang="de-DE" dirty="0"/>
              <a:t>zweizeilig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F91274-ED6F-F383-6DD6-9CCBF9637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4925" y="6356350"/>
            <a:ext cx="1201340" cy="2174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de-DE"/>
              <a:t>XX.XX.XX</a:t>
            </a:r>
          </a:p>
        </p:txBody>
      </p:sp>
    </p:spTree>
    <p:extLst>
      <p:ext uri="{BB962C8B-B14F-4D97-AF65-F5344CB8AC3E}">
        <p14:creationId xmlns:p14="http://schemas.microsoft.com/office/powerpoint/2010/main" val="32535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E3F5F9-85B5-44F4-BEDB-FA69BC376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171575"/>
            <a:ext cx="7289800" cy="55245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5" name="Picture 3" descr="wappen_farbig_300x182_trans">
            <a:extLst>
              <a:ext uri="{FF2B5EF4-FFF2-40B4-BE49-F238E27FC236}">
                <a16:creationId xmlns:a16="http://schemas.microsoft.com/office/drawing/2014/main" id="{0ED1FCBB-41B0-4FF3-B6DB-F0262BC8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55575"/>
            <a:ext cx="13525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BA37BE6-C5A4-4ED4-9F3A-F5CED7926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01650"/>
            <a:ext cx="4200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3399FF"/>
                </a:solidFill>
              </a:rPr>
              <a:t>Bayerisches Staatsministerium für</a:t>
            </a:r>
            <a:br>
              <a:rPr lang="de-DE" altLang="de-DE" b="1" dirty="0">
                <a:solidFill>
                  <a:srgbClr val="3399FF"/>
                </a:solidFill>
              </a:rPr>
            </a:br>
            <a:r>
              <a:rPr lang="de-DE" altLang="de-DE" b="1" dirty="0">
                <a:solidFill>
                  <a:srgbClr val="3399FF"/>
                </a:solidFill>
              </a:rPr>
              <a:t>Unterricht und Kultus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80988" y="1187450"/>
            <a:ext cx="7280275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41413" y="2924175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901B8A-149C-4342-AB02-23B9A2603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6050" y="62198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1B93ED-AFFA-4E0E-898B-7AC429532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78125" y="62261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53B0C1-817F-4852-A6FB-FCE964F39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43625" y="6245225"/>
            <a:ext cx="1306513" cy="460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DDB3-C63E-40B7-99E2-9CAAD79E9E9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823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FECBEA-459D-4115-B294-8D512F5C1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70CE5-62DC-4764-983B-DB650864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5F9C4D-2FEA-41F3-99B8-E0E488252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84E3-3F06-4613-8851-C67F1E2380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6758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5744" indent="-385744">
              <a:lnSpc>
                <a:spcPct val="100000"/>
              </a:lnSpc>
              <a:buFont typeface="+mj-lt"/>
              <a:buAutoNum type="arabicPeriod"/>
              <a:defRPr b="1" i="0">
                <a:ln>
                  <a:noFill/>
                </a:ln>
                <a:latin typeface="Aptos" panose="020B0004020202020204" pitchFamily="34" charset="0"/>
              </a:defRPr>
            </a:lvl1pPr>
            <a:lvl2pPr marL="642905" indent="-300023">
              <a:lnSpc>
                <a:spcPct val="100000"/>
              </a:lnSpc>
              <a:buFont typeface="+mj-lt"/>
              <a:buAutoNum type="arabicPeriod"/>
              <a:defRPr sz="1350" b="0" i="0">
                <a:ln>
                  <a:noFill/>
                </a:ln>
                <a:latin typeface="Aptos" panose="020B0004020202020204" pitchFamily="34" charset="0"/>
              </a:defRPr>
            </a:lvl2pPr>
            <a:lvl5pPr marL="1371532" indent="0">
              <a:lnSpc>
                <a:spcPct val="100000"/>
              </a:lnSpc>
              <a:buNone/>
              <a:defRPr b="0" i="0"/>
            </a:lvl5pPr>
          </a:lstStyle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 err="1"/>
              <a:t>Agendapunkt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507386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68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3636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39715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E0B969E-3B7D-BD01-F338-62F7EF02C6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4891" y="1794513"/>
            <a:ext cx="6164493" cy="4153851"/>
          </a:xfrm>
          <a:prstGeom prst="rect">
            <a:avLst/>
          </a:prstGeom>
        </p:spPr>
        <p:txBody>
          <a:bodyPr/>
          <a:lstStyle>
            <a:lvl1pPr marL="171441" indent="-171441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>
                <a:latin typeface="Aptos" panose="020B0004020202020204" pitchFamily="34" charset="0"/>
              </a:defRPr>
            </a:lvl1pPr>
            <a:lvl2pPr marL="628634" indent="-28575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350" b="0" i="0">
                <a:latin typeface="Aptos" panose="020B0004020202020204" pitchFamily="34" charset="0"/>
              </a:defRPr>
            </a:lvl2pPr>
            <a:lvl5pPr marL="1585834" indent="-214303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b="0" i="0"/>
            </a:lvl5pPr>
          </a:lstStyle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1"/>
            <a:r>
              <a:rPr lang="de-DE" dirty="0"/>
              <a:t>weitere Ebene</a:t>
            </a:r>
          </a:p>
          <a:p>
            <a:pPr lvl="1"/>
            <a:r>
              <a:rPr lang="de-DE" dirty="0"/>
              <a:t>weitere Ebene</a:t>
            </a:r>
          </a:p>
          <a:p>
            <a:pPr lvl="0"/>
            <a:r>
              <a:rPr lang="de-DE" dirty="0"/>
              <a:t>Stichpunkt</a:t>
            </a:r>
          </a:p>
          <a:p>
            <a:pPr lvl="4"/>
            <a:endParaRPr lang="de-DE" dirty="0"/>
          </a:p>
        </p:txBody>
      </p:sp>
      <p:sp>
        <p:nvSpPr>
          <p:cNvPr id="25" name="Titel 23">
            <a:extLst>
              <a:ext uri="{FF2B5EF4-FFF2-40B4-BE49-F238E27FC236}">
                <a16:creationId xmlns:a16="http://schemas.microsoft.com/office/drawing/2014/main" id="{C4354F50-F509-3D27-BF0D-1F34F76B5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5" y="456017"/>
            <a:ext cx="7193611" cy="8791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50" b="1" i="0">
                <a:latin typeface="Aptos ExtraBold" panose="020B0004020202020204" pitchFamily="34" charset="0"/>
              </a:defRPr>
            </a:lvl1pPr>
          </a:lstStyle>
          <a:p>
            <a:r>
              <a:rPr lang="de-DE"/>
              <a:t>Headline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80613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F281171-AEEE-7097-E39A-11BA7068E2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2" name="Grafik 1" descr="Ein Bild, das Text, Schrift, Logo enthält.&#10;&#10;Automatisch generierte Beschreibung">
            <a:extLst>
              <a:ext uri="{FF2B5EF4-FFF2-40B4-BE49-F238E27FC236}">
                <a16:creationId xmlns:a16="http://schemas.microsoft.com/office/drawing/2014/main" id="{2B362A88-A599-1A0D-7BA1-68387C21EA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7556500" cy="1066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0A5A69-D5F0-683A-8DEB-FCE864A884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7041" y="159482"/>
            <a:ext cx="2679323" cy="8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0" r:id="rId3"/>
    <p:sldLayoutId id="2147483686" r:id="rId4"/>
    <p:sldLayoutId id="2147483687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0002C7F-0FCD-7724-9236-F88EB8AA8045}"/>
              </a:ext>
            </a:extLst>
          </p:cNvPr>
          <p:cNvSpPr txBox="1">
            <a:spLocks/>
          </p:cNvSpPr>
          <p:nvPr userDrawn="1"/>
        </p:nvSpPr>
        <p:spPr>
          <a:xfrm>
            <a:off x="6845577" y="6356354"/>
            <a:ext cx="183836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b="0" i="0" kern="1200">
                <a:solidFill>
                  <a:schemeClr val="accent4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DC161E-B764-A949-86EE-6FE0B7AA7779}" type="slidenum">
              <a:rPr lang="de-DE" sz="825" smtClean="0">
                <a:solidFill>
                  <a:schemeClr val="tx1"/>
                </a:solidFill>
              </a:rPr>
              <a:pPr algn="r"/>
              <a:t>‹Nr.›</a:t>
            </a:fld>
            <a:endParaRPr lang="de-DE" sz="825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AC4C4B-557B-842A-A808-BC92D0B954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6631" y="6180832"/>
            <a:ext cx="1464626" cy="4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8" r:id="rId4"/>
    <p:sldLayoutId id="2147483679" r:id="rId5"/>
    <p:sldLayoutId id="2147483656" r:id="rId6"/>
    <p:sldLayoutId id="2147483672" r:id="rId7"/>
    <p:sldLayoutId id="2147483658" r:id="rId8"/>
    <p:sldLayoutId id="2147483671" r:id="rId9"/>
    <p:sldLayoutId id="2147483673" r:id="rId10"/>
    <p:sldLayoutId id="2147483659" r:id="rId11"/>
    <p:sldLayoutId id="2147483681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68" r:id="rId3"/>
    <p:sldLayoutId id="2147483683" r:id="rId4"/>
    <p:sldLayoutId id="2147483669" r:id="rId5"/>
    <p:sldLayoutId id="2147483684" r:id="rId6"/>
    <p:sldLayoutId id="2147483670" r:id="rId7"/>
    <p:sldLayoutId id="2147483685" r:id="rId8"/>
    <p:sldLayoutId id="2147483666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bayern.de/schulsuche" TargetMode="External"/><Relationship Id="rId2" Type="http://schemas.openxmlformats.org/officeDocument/2006/relationships/hyperlink" Target="http://www.km.bayern.de/lernen/schularte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mein-bildungsweg.de/" TargetMode="External"/><Relationship Id="rId5" Type="http://schemas.openxmlformats.org/officeDocument/2006/relationships/hyperlink" Target="http://www.schulberatung.bayern.de/" TargetMode="External"/><Relationship Id="rId4" Type="http://schemas.openxmlformats.org/officeDocument/2006/relationships/hyperlink" Target="http://www.km.bayern.de/inklusi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km.bayern.de/bildungssyste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chulberatung.bayern.de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55557-FA20-7FAB-B33D-5860C953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817" y="2059157"/>
            <a:ext cx="4252784" cy="733312"/>
          </a:xfrm>
        </p:spPr>
        <p:txBody>
          <a:bodyPr/>
          <a:lstStyle/>
          <a:p>
            <a:r>
              <a:rPr lang="de-DE" altLang="de-DE" dirty="0"/>
              <a:t>Vielfältige Wege </a:t>
            </a:r>
            <a:br>
              <a:rPr lang="de-DE" altLang="de-DE" dirty="0"/>
            </a:br>
            <a:r>
              <a:rPr lang="de-DE" altLang="de-DE" dirty="0"/>
              <a:t>führen zum Ziel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911001-636A-AD95-A2ED-60D7E1DF6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371" y="3473373"/>
            <a:ext cx="4253660" cy="733425"/>
          </a:xfrm>
        </p:spPr>
        <p:txBody>
          <a:bodyPr/>
          <a:lstStyle/>
          <a:p>
            <a:r>
              <a:rPr lang="de-DE" altLang="de-DE" sz="2800" dirty="0"/>
              <a:t>Das differenzierte bayerische Schulsystem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466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Grafik 10">
            <a:extLst>
              <a:ext uri="{FF2B5EF4-FFF2-40B4-BE49-F238E27FC236}">
                <a16:creationId xmlns:a16="http://schemas.microsoft.com/office/drawing/2014/main" id="{706DDF9F-0FF6-4A33-9A31-B692AA2B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>
            <a:fillRect/>
          </a:stretch>
        </p:blipFill>
        <p:spPr bwMode="auto">
          <a:xfrm>
            <a:off x="2486363" y="1335153"/>
            <a:ext cx="3992495" cy="43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">
            <a:extLst>
              <a:ext uri="{FF2B5EF4-FFF2-40B4-BE49-F238E27FC236}">
                <a16:creationId xmlns:a16="http://schemas.microsoft.com/office/drawing/2014/main" id="{3600E5D4-DE00-4EF6-AD92-6AC97F5CB335}"/>
              </a:ext>
            </a:extLst>
          </p:cNvPr>
          <p:cNvGrpSpPr>
            <a:grpSpLocks/>
          </p:cNvGrpSpPr>
          <p:nvPr/>
        </p:nvGrpSpPr>
        <p:grpSpPr bwMode="auto">
          <a:xfrm>
            <a:off x="2459377" y="1335152"/>
            <a:ext cx="4784185" cy="4326031"/>
            <a:chOff x="899592" y="1222293"/>
            <a:chExt cx="5616477" cy="546337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77B60A7D-AE6B-43F2-9E4E-790ED0A57968}"/>
                </a:ext>
              </a:extLst>
            </p:cNvPr>
            <p:cNvSpPr/>
            <p:nvPr/>
          </p:nvSpPr>
          <p:spPr>
            <a:xfrm>
              <a:off x="899592" y="1222293"/>
              <a:ext cx="5616477" cy="2418112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11E6ABF-C1A9-40AF-90E5-7F079F425AD7}"/>
                </a:ext>
              </a:extLst>
            </p:cNvPr>
            <p:cNvSpPr/>
            <p:nvPr/>
          </p:nvSpPr>
          <p:spPr>
            <a:xfrm>
              <a:off x="899592" y="3640406"/>
              <a:ext cx="206371" cy="160837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E3BAE0B-27C1-45E8-B64B-8C3D0FC72D35}"/>
                </a:ext>
              </a:extLst>
            </p:cNvPr>
            <p:cNvSpPr/>
            <p:nvPr/>
          </p:nvSpPr>
          <p:spPr>
            <a:xfrm>
              <a:off x="899592" y="5248775"/>
              <a:ext cx="5616477" cy="1436896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209C8E9-52B8-49D7-AECC-EB0FB88C7324}"/>
                </a:ext>
              </a:extLst>
            </p:cNvPr>
            <p:cNvSpPr/>
            <p:nvPr/>
          </p:nvSpPr>
          <p:spPr>
            <a:xfrm>
              <a:off x="4845954" y="3640406"/>
              <a:ext cx="1670115" cy="1608370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53DEE7-850E-49F4-9871-AC08F79E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Weiterführende Schulen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1602BC-35B0-4EB0-A34C-9621169F3F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765" y="1118607"/>
            <a:ext cx="8217693" cy="8887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altLang="de-DE" sz="2800" b="1" dirty="0"/>
              <a:t>Verschiedene Förderschulformen – </a:t>
            </a:r>
          </a:p>
          <a:p>
            <a:pPr>
              <a:spcBef>
                <a:spcPts val="0"/>
              </a:spcBef>
            </a:pPr>
            <a:r>
              <a:rPr lang="de-DE" altLang="de-DE" sz="2800" b="1" dirty="0"/>
              <a:t>verschiedene Abschlüsse</a:t>
            </a:r>
          </a:p>
          <a:p>
            <a:endParaRPr lang="de-DE" sz="2800" b="1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8FFA722-4A20-49A7-A430-4119BB57E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17327" y="2331948"/>
            <a:ext cx="3861131" cy="389353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altLang="de-DE" sz="2000" b="1" dirty="0">
                <a:latin typeface="Aptos" panose="02110004020202020204"/>
              </a:rPr>
              <a:t>Weitere Schulen mit allgemeinen Schulabschlüssen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Realschulen: Förderschwerpunkt (FSP) Sehen, Hören, körperliche und motorische Entwicklung, emotionale und soziale Entwicklung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Fachoberschulen: FSP Hören, körperliche und motorische Entwicklung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Berufsschulen: persönliche Unterstützung durch die Schulen in einem regulären oder vereinfachten Ausbildungsberuf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6EE0517-F6A6-44F8-9AC5-2AC8166ACE91}"/>
              </a:ext>
            </a:extLst>
          </p:cNvPr>
          <p:cNvSpPr txBox="1">
            <a:spLocks/>
          </p:cNvSpPr>
          <p:nvPr/>
        </p:nvSpPr>
        <p:spPr>
          <a:xfrm>
            <a:off x="460765" y="2331948"/>
            <a:ext cx="4022026" cy="4128156"/>
          </a:xfrm>
          <a:prstGeom prst="rect">
            <a:avLst/>
          </a:prstGeom>
        </p:spPr>
        <p:txBody>
          <a:bodyPr/>
          <a:lstStyle>
            <a:lvl1pPr marL="171441" indent="-171441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51432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2000" b="1" dirty="0">
                <a:latin typeface="Aptos" panose="02110004020202020204"/>
              </a:rPr>
              <a:t>Förderzentren mit Mittelschulstufe</a:t>
            </a:r>
          </a:p>
          <a:p>
            <a:pPr>
              <a:defRPr/>
            </a:pPr>
            <a:r>
              <a:rPr lang="de-DE" altLang="de-DE" dirty="0">
                <a:latin typeface="Aptos" panose="02110004020202020204"/>
              </a:rPr>
              <a:t>Unterricht </a:t>
            </a:r>
            <a:r>
              <a:rPr lang="de-DE" dirty="0">
                <a:latin typeface="Aptos" panose="02110004020202020204"/>
              </a:rPr>
              <a:t>und persönliche Begleitung </a:t>
            </a:r>
            <a:r>
              <a:rPr lang="de-DE" altLang="de-DE" dirty="0">
                <a:latin typeface="Aptos" panose="02110004020202020204"/>
              </a:rPr>
              <a:t>durch die Klassenleiterin bzw. den Klassenleiter in den meisten Fächern</a:t>
            </a:r>
          </a:p>
          <a:p>
            <a:pPr>
              <a:defRPr/>
            </a:pPr>
            <a:r>
              <a:rPr lang="de-DE" altLang="de-DE" dirty="0">
                <a:latin typeface="Aptos" panose="02110004020202020204"/>
              </a:rPr>
              <a:t>Individuelle Förderung</a:t>
            </a:r>
          </a:p>
          <a:p>
            <a:pPr>
              <a:defRPr/>
            </a:pPr>
            <a:r>
              <a:rPr lang="de-DE" altLang="de-DE" dirty="0">
                <a:latin typeface="Aptos" panose="02110004020202020204"/>
              </a:rPr>
              <a:t>Betonung der Praxis</a:t>
            </a:r>
          </a:p>
          <a:p>
            <a:pPr>
              <a:defRPr/>
            </a:pPr>
            <a:r>
              <a:rPr lang="de-DE" altLang="de-DE" dirty="0">
                <a:latin typeface="Aptos" panose="02110004020202020204"/>
              </a:rPr>
              <a:t>Berufs- und Lebensorientierung als übergreifender Unterrichtsinhalt </a:t>
            </a:r>
          </a:p>
          <a:p>
            <a:pPr>
              <a:defRPr/>
            </a:pPr>
            <a:r>
              <a:rPr lang="de-DE" altLang="de-DE" dirty="0">
                <a:latin typeface="Aptos" panose="02110004020202020204"/>
              </a:rPr>
              <a:t>Berufsorientierungsmaßnahmen und Vorbereitung auf die Berufswahl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A0193D-B0A1-4B66-BF82-40451D11189B}"/>
              </a:ext>
            </a:extLst>
          </p:cNvPr>
          <p:cNvSpPr/>
          <p:nvPr/>
        </p:nvSpPr>
        <p:spPr>
          <a:xfrm>
            <a:off x="232545" y="397896"/>
            <a:ext cx="2525906" cy="523875"/>
          </a:xfrm>
          <a:prstGeom prst="rect">
            <a:avLst/>
          </a:prstGeom>
          <a:solidFill>
            <a:srgbClr val="FEC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550" b="1" dirty="0">
                <a:solidFill>
                  <a:schemeClr val="bg1"/>
                </a:solidFill>
                <a:latin typeface="Aptos ExtraBold" panose="020B0004020202020204"/>
              </a:rPr>
              <a:t>Förderschulen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1602BC-35B0-4EB0-A34C-9621169F3F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286" y="1404436"/>
            <a:ext cx="8217693" cy="911828"/>
          </a:xfrm>
        </p:spPr>
        <p:txBody>
          <a:bodyPr/>
          <a:lstStyle/>
          <a:p>
            <a:r>
              <a:rPr lang="de-DE" sz="2800" b="1" dirty="0">
                <a:latin typeface="Aptos" panose="02110004020202020204"/>
              </a:rPr>
              <a:t>Praxisorientierte Kompetenzen und berufliche Orientierung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8FFA722-4A20-49A7-A430-4119BB57E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58928" y="2483519"/>
            <a:ext cx="3919539" cy="3893532"/>
          </a:xfrm>
        </p:spPr>
        <p:txBody>
          <a:bodyPr/>
          <a:lstStyle/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Besondere Betonung von individueller Förderung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Unterricht und persönliche Begleitung durch die Klassenleiterin bzw. den Klassenleiter in den meisten Fächern</a:t>
            </a:r>
          </a:p>
          <a:p>
            <a:endParaRPr lang="de-DE" sz="180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6EE0517-F6A6-44F8-9AC5-2AC8166ACE91}"/>
              </a:ext>
            </a:extLst>
          </p:cNvPr>
          <p:cNvSpPr txBox="1">
            <a:spLocks/>
          </p:cNvSpPr>
          <p:nvPr/>
        </p:nvSpPr>
        <p:spPr>
          <a:xfrm>
            <a:off x="572286" y="2483519"/>
            <a:ext cx="3919540" cy="3141289"/>
          </a:xfrm>
          <a:prstGeom prst="rect">
            <a:avLst/>
          </a:prstGeom>
        </p:spPr>
        <p:txBody>
          <a:bodyPr/>
          <a:lstStyle>
            <a:lvl1pPr marL="171441" indent="-171441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51432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1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1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latin typeface="+mn-lt"/>
              </a:rPr>
              <a:t>Grundlegende Allgemeinbildung</a:t>
            </a:r>
          </a:p>
          <a:p>
            <a:pPr>
              <a:defRPr/>
            </a:pPr>
            <a:r>
              <a:rPr lang="de-DE" dirty="0">
                <a:latin typeface="+mn-lt"/>
              </a:rPr>
              <a:t>Vorbereitung auf qualifizierte Berufsausbildung </a:t>
            </a:r>
            <a:r>
              <a:rPr lang="de-DE" u="sng" dirty="0">
                <a:latin typeface="+mn-lt"/>
              </a:rPr>
              <a:t>oder</a:t>
            </a:r>
            <a:r>
              <a:rPr lang="de-DE" dirty="0">
                <a:latin typeface="+mn-lt"/>
              </a:rPr>
              <a:t> schulische Weiterbildung </a:t>
            </a:r>
          </a:p>
          <a:p>
            <a:pPr>
              <a:defRPr/>
            </a:pPr>
            <a:r>
              <a:rPr lang="de-DE" dirty="0">
                <a:latin typeface="+mn-lt"/>
              </a:rPr>
              <a:t>Ausgeprägte Berufsorientierung durch</a:t>
            </a:r>
          </a:p>
          <a:p>
            <a:pPr marL="536575" lvl="1" indent="-239713">
              <a:buFont typeface="Symbol" panose="05050102010706020507" pitchFamily="18" charset="2"/>
              <a:buChar char="-"/>
              <a:defRPr/>
            </a:pPr>
            <a:r>
              <a:rPr lang="de-DE" dirty="0"/>
              <a:t>unterschiedliche Zweigwahl und Berufsorientierungsmaßnahmen</a:t>
            </a:r>
          </a:p>
          <a:p>
            <a:pPr marL="536575" lvl="1" indent="-239713">
              <a:buFont typeface="Symbol" panose="05050102010706020507" pitchFamily="18" charset="2"/>
              <a:buChar char="-"/>
              <a:defRPr/>
            </a:pPr>
            <a:r>
              <a:rPr lang="de-DE" dirty="0"/>
              <a:t>Zusammenarbeit mit der lokalen Wirtschaft </a:t>
            </a:r>
          </a:p>
          <a:p>
            <a:pPr marL="0" indent="0">
              <a:buNone/>
              <a:defRPr/>
            </a:pPr>
            <a:endParaRPr lang="de-DE" altLang="de-DE" dirty="0"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5AC5EE7-5949-425F-A314-DEADEA7F1CA4}"/>
              </a:ext>
            </a:extLst>
          </p:cNvPr>
          <p:cNvSpPr/>
          <p:nvPr/>
        </p:nvSpPr>
        <p:spPr>
          <a:xfrm>
            <a:off x="245326" y="566738"/>
            <a:ext cx="2241395" cy="522288"/>
          </a:xfrm>
          <a:prstGeom prst="rect">
            <a:avLst/>
          </a:prstGeom>
          <a:solidFill>
            <a:srgbClr val="A61A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550" b="1" dirty="0">
                <a:latin typeface="Aptos ExtraBold" panose="020B0004020202020204"/>
              </a:rPr>
              <a:t>Mittelschule</a:t>
            </a:r>
          </a:p>
        </p:txBody>
      </p:sp>
    </p:spTree>
    <p:extLst>
      <p:ext uri="{BB962C8B-B14F-4D97-AF65-F5344CB8AC3E}">
        <p14:creationId xmlns:p14="http://schemas.microsoft.com/office/powerpoint/2010/main" val="60179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0053401-86D9-409A-8249-162F3F796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6431" y="1352074"/>
            <a:ext cx="7040930" cy="4886222"/>
          </a:xfrm>
          <a:extLst/>
        </p:spPr>
        <p:txBody>
          <a:bodyPr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Tx/>
              <a:buNone/>
              <a:defRPr/>
            </a:pPr>
            <a:r>
              <a:rPr lang="de-DE" sz="2800" b="1" dirty="0"/>
              <a:t>Allgemeine und berufsvorbereitende Bildung</a:t>
            </a:r>
          </a:p>
          <a:p>
            <a:pPr marL="172800" indent="-172800" algn="l">
              <a:spcBef>
                <a:spcPts val="750"/>
              </a:spcBef>
              <a:buClrTx/>
              <a:defRPr/>
            </a:pPr>
            <a:r>
              <a:rPr lang="de-DE" sz="2400" dirty="0"/>
              <a:t>Verbindung von Theorie und Praxis</a:t>
            </a:r>
          </a:p>
          <a:p>
            <a:pPr marL="172800" indent="-172800" algn="l">
              <a:spcBef>
                <a:spcPts val="750"/>
              </a:spcBef>
              <a:buClrTx/>
              <a:defRPr/>
            </a:pPr>
            <a:r>
              <a:rPr lang="de-DE" sz="2400" dirty="0"/>
              <a:t>Grundlagen für eine qualifizierte </a:t>
            </a:r>
            <a:r>
              <a:rPr lang="de-DE" sz="2400"/>
              <a:t>duale Berufs-ausbildung </a:t>
            </a:r>
            <a:r>
              <a:rPr lang="de-DE" sz="2400" u="sng" dirty="0"/>
              <a:t>und</a:t>
            </a:r>
            <a:r>
              <a:rPr lang="de-DE" sz="2400" dirty="0"/>
              <a:t> schulische Weiterbildung (fachgebundene bzw. allgemeine Hochschulreife)</a:t>
            </a:r>
          </a:p>
          <a:p>
            <a:pPr marL="172800" indent="-172800" algn="l">
              <a:spcBef>
                <a:spcPts val="750"/>
              </a:spcBef>
              <a:buClrTx/>
              <a:defRPr/>
            </a:pPr>
            <a:r>
              <a:rPr lang="de-DE" sz="2400" dirty="0"/>
              <a:t>Umfassendes Bildungsangebot (z.B. MINT</a:t>
            </a:r>
            <a:r>
              <a:rPr lang="de-DE" sz="2400" baseline="30000" dirty="0"/>
              <a:t>21</a:t>
            </a:r>
            <a:r>
              <a:rPr lang="de-DE" sz="2400" baseline="-25000" dirty="0"/>
              <a:t>DIGITAL</a:t>
            </a:r>
            <a:r>
              <a:rPr lang="de-DE" sz="2400" dirty="0"/>
              <a:t>, Bilinguale Züge, </a:t>
            </a:r>
            <a:r>
              <a:rPr lang="de-DE" sz="2400" dirty="0" err="1"/>
              <a:t>Bestenförderung</a:t>
            </a:r>
            <a:r>
              <a:rPr lang="de-DE" sz="2400" dirty="0"/>
              <a:t>, international anerkannte Sprachzertifikate DELF und PET)</a:t>
            </a:r>
          </a:p>
          <a:p>
            <a:pPr marL="172800" indent="-172800" algn="l">
              <a:spcBef>
                <a:spcPts val="750"/>
              </a:spcBef>
              <a:buClrTx/>
              <a:defRPr/>
            </a:pPr>
            <a:r>
              <a:rPr lang="de-DE" sz="2400" dirty="0"/>
              <a:t>Pflichtfach Informationstechnologie (IT) mit freiwilliger, zentral gestellter Abschlussprüfung ab 2025</a:t>
            </a:r>
          </a:p>
          <a:p>
            <a:pPr marL="0" indent="0" algn="l">
              <a:buFontTx/>
              <a:buNone/>
              <a:defRPr/>
            </a:pPr>
            <a:endParaRPr lang="de-DE" sz="2800" dirty="0">
              <a:solidFill>
                <a:srgbClr val="FFC000"/>
              </a:solidFill>
            </a:endParaRPr>
          </a:p>
          <a:p>
            <a:pPr marL="0" indent="0" algn="l">
              <a:buFontTx/>
              <a:buNone/>
              <a:defRPr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CF292F3-42EF-4D97-8BD0-D554B7DD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25" y="619704"/>
            <a:ext cx="1835507" cy="579863"/>
          </a:xfrm>
          <a:prstGeom prst="rect">
            <a:avLst/>
          </a:prstGeom>
          <a:solidFill>
            <a:srgbClr val="F064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Realschule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Inhaltsplatzhalter 2">
            <a:extLst>
              <a:ext uri="{FF2B5EF4-FFF2-40B4-BE49-F238E27FC236}">
                <a16:creationId xmlns:a16="http://schemas.microsoft.com/office/drawing/2014/main" id="{AE90CEB2-9481-4468-A873-82F0D0ADB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985" y="1373095"/>
            <a:ext cx="7141407" cy="4435409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de-DE" altLang="de-DE" sz="2800" b="1" dirty="0"/>
              <a:t>Direkter Weg zur allgemeinen Hochschulreife </a:t>
            </a:r>
          </a:p>
          <a:p>
            <a:pPr algn="l" eaLnBrk="1" hangingPunct="1">
              <a:buClrTx/>
              <a:defRPr/>
            </a:pPr>
            <a:r>
              <a:rPr lang="de-DE" altLang="de-DE" sz="2400" dirty="0"/>
              <a:t>Vertiefte Allgemeinbildung</a:t>
            </a:r>
          </a:p>
          <a:p>
            <a:pPr algn="l" eaLnBrk="1" hangingPunct="1">
              <a:buClrTx/>
              <a:defRPr/>
            </a:pPr>
            <a:r>
              <a:rPr lang="de-DE" altLang="de-DE" sz="2400" dirty="0"/>
              <a:t>Förderung des fächerübergreifenden, abstrakten und problemlösenden Denkens</a:t>
            </a:r>
          </a:p>
          <a:p>
            <a:pPr algn="l" eaLnBrk="1" hangingPunct="1">
              <a:buClrTx/>
              <a:defRPr/>
            </a:pPr>
            <a:r>
              <a:rPr lang="de-DE" altLang="de-DE" sz="2400" dirty="0"/>
              <a:t>Vorbereitung auf Hochschulstudium </a:t>
            </a:r>
            <a:r>
              <a:rPr lang="de-DE" altLang="de-DE" sz="2400" u="sng" dirty="0"/>
              <a:t>oder</a:t>
            </a:r>
            <a:r>
              <a:rPr lang="de-DE" altLang="de-DE" sz="2400" dirty="0"/>
              <a:t> qualifizierte berufliche Ausbildung</a:t>
            </a:r>
          </a:p>
          <a:p>
            <a:pPr algn="l" eaLnBrk="1" hangingPunct="1">
              <a:buClrTx/>
              <a:defRPr/>
            </a:pPr>
            <a:r>
              <a:rPr lang="de-DE" altLang="de-DE" sz="2400" dirty="0"/>
              <a:t>Verschiedene Schwerpunkte (z.B. MINT / Sprachen / Wirtschaft bzw. Politik und Gesellschaft / Musisch) </a:t>
            </a:r>
          </a:p>
          <a:p>
            <a:pPr algn="l" eaLnBrk="1" hangingPunct="1">
              <a:buClrTx/>
              <a:defRPr/>
            </a:pPr>
            <a:r>
              <a:rPr lang="de-DE" altLang="de-DE" sz="2400" dirty="0"/>
              <a:t>Breites Fächerspektrum; mind. zwei Fremdsprachen; Pflichtfach Informatik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867C7A-1D9F-4575-AC27-6AFF422197DF}"/>
              </a:ext>
            </a:extLst>
          </p:cNvPr>
          <p:cNvSpPr/>
          <p:nvPr/>
        </p:nvSpPr>
        <p:spPr>
          <a:xfrm>
            <a:off x="371823" y="634440"/>
            <a:ext cx="2014537" cy="522288"/>
          </a:xfrm>
          <a:prstGeom prst="rect">
            <a:avLst/>
          </a:prstGeom>
          <a:solidFill>
            <a:srgbClr val="1883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550" b="1" dirty="0">
                <a:latin typeface="Aptos ExtraBold" panose="020B0004020202020204"/>
              </a:rPr>
              <a:t>Gymnasium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94C59-F45D-49D5-88CF-34C77CE235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l">
              <a:buFontTx/>
              <a:buNone/>
              <a:defRPr/>
            </a:pPr>
            <a:endParaRPr lang="de-DE" sz="2800" dirty="0"/>
          </a:p>
          <a:p>
            <a:pPr marL="0" indent="0" algn="l">
              <a:buFontTx/>
              <a:buNone/>
              <a:defRPr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85A2ABE-9BC7-49D9-A183-7837F850F8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04" y="1348476"/>
            <a:ext cx="8217693" cy="493713"/>
          </a:xfrm>
        </p:spPr>
        <p:txBody>
          <a:bodyPr/>
          <a:lstStyle/>
          <a:p>
            <a:r>
              <a:rPr lang="de-DE" sz="2800" b="1" dirty="0"/>
              <a:t>Fokus auf kaufmännischer und beruflicher Grundbildung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058EA76-A919-4665-8CA9-24BA910F30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1250" y="2339696"/>
            <a:ext cx="3919539" cy="3893532"/>
          </a:xfrm>
        </p:spPr>
        <p:txBody>
          <a:bodyPr/>
          <a:lstStyle/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Kaufmännische und berufliche Grundbildung sowie allgemeine Bildung bereits ab Jahrgangsstufe 6 bzw. 7; ab Jgst. 5 bei genehmigtem Schulversuch am Standort oder nach VGH-Urteil für private WS 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Vorbereitung auf eine qualifizierte Berufsausbildung und schulische Weiterbildung (fachgebundene bzw. allgemeine Hochschulreife)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E8D5D82-3961-4471-91F3-3E411D52B4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3213" y="2339696"/>
            <a:ext cx="4147764" cy="3893532"/>
          </a:xfrm>
        </p:spPr>
        <p:txBody>
          <a:bodyPr/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1800" dirty="0"/>
              <a:t>Verpflichtendes begleitetes Praktikum im Umfang von vier Wochen zur Berufsorientierung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1800" dirty="0"/>
              <a:t>Individuelle und nach Interessen gerichtete Schwerpunktsetzung über Module im kaufmännischen, </a:t>
            </a:r>
            <a:r>
              <a:rPr lang="de-DE" sz="1800" dirty="0" err="1"/>
              <a:t>techni-schen</a:t>
            </a:r>
            <a:r>
              <a:rPr lang="de-DE" sz="1800" dirty="0"/>
              <a:t>, sozialen und persönlichkeits-bildenden Bereich in Jgst. 9 / 10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1800" dirty="0"/>
              <a:t>Profilfach „Übungsunternehmen“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2E9B3B9-FA52-462B-8849-313172A6F091}"/>
              </a:ext>
            </a:extLst>
          </p:cNvPr>
          <p:cNvSpPr/>
          <p:nvPr/>
        </p:nvSpPr>
        <p:spPr>
          <a:xfrm>
            <a:off x="260312" y="648492"/>
            <a:ext cx="2772820" cy="522288"/>
          </a:xfrm>
          <a:prstGeom prst="rect">
            <a:avLst/>
          </a:prstGeom>
          <a:solidFill>
            <a:srgbClr val="2164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550" b="1" dirty="0">
                <a:latin typeface="Aptos ExtraBold" panose="020B0004020202020204"/>
              </a:rPr>
              <a:t>Wirtschaftsschule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nhaltsplatzhalter 2">
            <a:extLst>
              <a:ext uri="{FF2B5EF4-FFF2-40B4-BE49-F238E27FC236}">
                <a16:creationId xmlns:a16="http://schemas.microsoft.com/office/drawing/2014/main" id="{EAC08A81-0432-4E07-80E6-D32949FE4C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4616" y="909635"/>
            <a:ext cx="6164493" cy="5268141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de-DE" altLang="de-DE" sz="2800" b="1" dirty="0"/>
              <a:t>Berufliche Bildung – Sprungbrett zu einer qualifizierten Berufstätigkeit</a:t>
            </a:r>
          </a:p>
          <a:p>
            <a:pPr algn="l">
              <a:spcBef>
                <a:spcPts val="2400"/>
              </a:spcBef>
              <a:buClrTx/>
              <a:defRPr/>
            </a:pPr>
            <a:r>
              <a:rPr lang="de-DE" altLang="de-DE" sz="2400" u="sng" dirty="0"/>
              <a:t>Ausbildung</a:t>
            </a:r>
            <a:r>
              <a:rPr lang="de-DE" altLang="de-DE" sz="2400" dirty="0"/>
              <a:t> von Fachkräften in 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2400" dirty="0"/>
              <a:t> Berufsschule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2400" dirty="0"/>
              <a:t> Berufsfachschule</a:t>
            </a:r>
          </a:p>
          <a:p>
            <a:pPr marL="457200" lvl="1" indent="0" algn="l">
              <a:buFontTx/>
              <a:buNone/>
              <a:defRPr/>
            </a:pPr>
            <a:endParaRPr lang="de-DE" altLang="de-DE" sz="2400" dirty="0"/>
          </a:p>
          <a:p>
            <a:pPr marL="172800" lvl="1" indent="-172800" algn="l">
              <a:buClrTx/>
              <a:defRPr/>
            </a:pPr>
            <a:r>
              <a:rPr lang="de-DE" altLang="de-DE" sz="2400" u="sng" dirty="0"/>
              <a:t>Weiterbildung</a:t>
            </a:r>
            <a:r>
              <a:rPr lang="de-DE" altLang="de-DE" sz="2400" dirty="0"/>
              <a:t> bzw. </a:t>
            </a:r>
            <a:r>
              <a:rPr lang="de-DE" altLang="de-DE" sz="2400" u="sng" dirty="0"/>
              <a:t>Erwerb der Hochschulreife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2400" dirty="0"/>
              <a:t> Fachschule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2400" dirty="0"/>
              <a:t> Fachakademie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altLang="de-DE" sz="2400" dirty="0"/>
              <a:t> FOSBOS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9">
            <a:extLst>
              <a:ext uri="{FF2B5EF4-FFF2-40B4-BE49-F238E27FC236}">
                <a16:creationId xmlns:a16="http://schemas.microsoft.com/office/drawing/2014/main" id="{C3968F3D-F483-4ECD-BAE4-3BBB6871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>
            <a:fillRect/>
          </a:stretch>
        </p:blipFill>
        <p:spPr bwMode="auto">
          <a:xfrm>
            <a:off x="1493043" y="546526"/>
            <a:ext cx="5003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uppieren 1">
            <a:extLst>
              <a:ext uri="{FF2B5EF4-FFF2-40B4-BE49-F238E27FC236}">
                <a16:creationId xmlns:a16="http://schemas.microsoft.com/office/drawing/2014/main" id="{F9CCD060-DA57-47F0-A454-B03DF7A07DD2}"/>
              </a:ext>
            </a:extLst>
          </p:cNvPr>
          <p:cNvGrpSpPr>
            <a:grpSpLocks/>
          </p:cNvGrpSpPr>
          <p:nvPr/>
        </p:nvGrpSpPr>
        <p:grpSpPr bwMode="auto">
          <a:xfrm>
            <a:off x="1421606" y="546526"/>
            <a:ext cx="6300787" cy="5472113"/>
            <a:chOff x="792163" y="1196975"/>
            <a:chExt cx="6300787" cy="5472113"/>
          </a:xfrm>
        </p:grpSpPr>
        <p:grpSp>
          <p:nvGrpSpPr>
            <p:cNvPr id="17413" name="Gruppieren 2">
              <a:extLst>
                <a:ext uri="{FF2B5EF4-FFF2-40B4-BE49-F238E27FC236}">
                  <a16:creationId xmlns:a16="http://schemas.microsoft.com/office/drawing/2014/main" id="{EDC40531-0D3F-4B8A-A7B1-55EE690C1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163" y="1196975"/>
              <a:ext cx="6300787" cy="5472113"/>
              <a:chOff x="792163" y="1196975"/>
              <a:chExt cx="6300787" cy="5472113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2A3D4FE-EEAE-4766-8ECC-C923B3349E39}"/>
                  </a:ext>
                </a:extLst>
              </p:cNvPr>
              <p:cNvSpPr/>
              <p:nvPr/>
            </p:nvSpPr>
            <p:spPr bwMode="auto">
              <a:xfrm>
                <a:off x="792163" y="1196975"/>
                <a:ext cx="6300787" cy="142398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8E4D5228-7C1B-4EF7-9537-4FF936B4BC12}"/>
                  </a:ext>
                </a:extLst>
              </p:cNvPr>
              <p:cNvSpPr/>
              <p:nvPr/>
            </p:nvSpPr>
            <p:spPr bwMode="auto">
              <a:xfrm>
                <a:off x="801688" y="3616325"/>
                <a:ext cx="6291262" cy="3052763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B6D81998-F863-4ABD-9F08-99E90180DB68}"/>
                  </a:ext>
                </a:extLst>
              </p:cNvPr>
              <p:cNvSpPr/>
              <p:nvPr/>
            </p:nvSpPr>
            <p:spPr bwMode="auto">
              <a:xfrm>
                <a:off x="2719388" y="2620963"/>
                <a:ext cx="4373562" cy="995362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A877358-C5EF-4593-B1CC-F77690CAC32E}"/>
                  </a:ext>
                </a:extLst>
              </p:cNvPr>
              <p:cNvSpPr/>
              <p:nvPr/>
            </p:nvSpPr>
            <p:spPr bwMode="auto">
              <a:xfrm>
                <a:off x="801688" y="2620963"/>
                <a:ext cx="577850" cy="995362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0C805DEE-9BB3-4050-9917-F71326170AF7}"/>
                </a:ext>
              </a:extLst>
            </p:cNvPr>
            <p:cNvSpPr/>
            <p:nvPr/>
          </p:nvSpPr>
          <p:spPr bwMode="auto">
            <a:xfrm rot="5400000">
              <a:off x="1404937" y="2587626"/>
              <a:ext cx="180975" cy="247650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A88A8-0F0B-4F8A-9991-1911A43FC4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9753" y="1538035"/>
            <a:ext cx="6340454" cy="4153851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de-DE" sz="2800" b="1" dirty="0"/>
              <a:t>Duale Berufsausbildung in Berufsschule und Ausbildungsbetrieb</a:t>
            </a:r>
          </a:p>
          <a:p>
            <a:pPr algn="l">
              <a:buClrTx/>
              <a:defRPr/>
            </a:pPr>
            <a:r>
              <a:rPr lang="de-DE" sz="2400" dirty="0"/>
              <a:t>Erwerb einer umfassenden beruflichen Handlungskompetenz für eine qualifizierte Berufstätigkeit in ca. 330 staatlich anerkannten Ausbildungsberufen</a:t>
            </a:r>
          </a:p>
          <a:p>
            <a:pPr algn="l">
              <a:buClrTx/>
              <a:defRPr/>
            </a:pPr>
            <a:r>
              <a:rPr lang="de-DE" sz="2400" dirty="0"/>
              <a:t>Förderung der Allgemeinbildung</a:t>
            </a:r>
          </a:p>
          <a:p>
            <a:pPr algn="l">
              <a:buClrTx/>
              <a:defRPr/>
            </a:pPr>
            <a:r>
              <a:rPr lang="de-DE" sz="2400" dirty="0"/>
              <a:t>2 – 3 ½ Jahre je nach Beruf und Vorkenntnissen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65385C-1152-4B8E-B7A0-16F6001A9D90}"/>
              </a:ext>
            </a:extLst>
          </p:cNvPr>
          <p:cNvSpPr/>
          <p:nvPr/>
        </p:nvSpPr>
        <p:spPr>
          <a:xfrm>
            <a:off x="434897" y="601663"/>
            <a:ext cx="2631687" cy="747635"/>
          </a:xfrm>
          <a:prstGeom prst="rect">
            <a:avLst/>
          </a:prstGeom>
          <a:solidFill>
            <a:srgbClr val="0D8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550" b="1" dirty="0">
                <a:latin typeface="Aptos ExtraBold" panose="020B0004020202020204"/>
              </a:rPr>
              <a:t>Berufsschule im dualen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9">
            <a:extLst>
              <a:ext uri="{FF2B5EF4-FFF2-40B4-BE49-F238E27FC236}">
                <a16:creationId xmlns:a16="http://schemas.microsoft.com/office/drawing/2014/main" id="{C3968F3D-F483-4ECD-BAE4-3BBB6871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>
            <a:fillRect/>
          </a:stretch>
        </p:blipFill>
        <p:spPr bwMode="auto">
          <a:xfrm>
            <a:off x="1493043" y="546526"/>
            <a:ext cx="5003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FA3E0DD-010C-4B5F-8706-979282D3C9BD}"/>
              </a:ext>
            </a:extLst>
          </p:cNvPr>
          <p:cNvGrpSpPr/>
          <p:nvPr/>
        </p:nvGrpSpPr>
        <p:grpSpPr>
          <a:xfrm>
            <a:off x="1421606" y="546525"/>
            <a:ext cx="6300787" cy="5472113"/>
            <a:chOff x="2466590" y="546525"/>
            <a:chExt cx="6300787" cy="547211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407746D-2BA6-47FB-AFD4-00D44FBB94E3}"/>
                </a:ext>
              </a:extLst>
            </p:cNvPr>
            <p:cNvSpPr/>
            <p:nvPr/>
          </p:nvSpPr>
          <p:spPr bwMode="auto">
            <a:xfrm flipH="1">
              <a:off x="5626506" y="1970513"/>
              <a:ext cx="3140871" cy="995362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24580" name="Gruppieren 1">
              <a:extLst>
                <a:ext uri="{FF2B5EF4-FFF2-40B4-BE49-F238E27FC236}">
                  <a16:creationId xmlns:a16="http://schemas.microsoft.com/office/drawing/2014/main" id="{F9CCD060-DA57-47F0-A454-B03DF7A07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590" y="546525"/>
              <a:ext cx="6300787" cy="5472113"/>
              <a:chOff x="792163" y="1196975"/>
              <a:chExt cx="6300787" cy="5472113"/>
            </a:xfrm>
          </p:grpSpPr>
          <p:grpSp>
            <p:nvGrpSpPr>
              <p:cNvPr id="17413" name="Gruppieren 2">
                <a:extLst>
                  <a:ext uri="{FF2B5EF4-FFF2-40B4-BE49-F238E27FC236}">
                    <a16:creationId xmlns:a16="http://schemas.microsoft.com/office/drawing/2014/main" id="{EDC40531-0D3F-4B8A-A7B1-55EE690C1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163" y="1196975"/>
                <a:ext cx="6300787" cy="5472113"/>
                <a:chOff x="792163" y="1196975"/>
                <a:chExt cx="6300787" cy="5472113"/>
              </a:xfrm>
            </p:grpSpPr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52A3D4FE-EEAE-4766-8ECC-C923B3349E39}"/>
                    </a:ext>
                  </a:extLst>
                </p:cNvPr>
                <p:cNvSpPr/>
                <p:nvPr/>
              </p:nvSpPr>
              <p:spPr bwMode="auto">
                <a:xfrm>
                  <a:off x="792163" y="1196975"/>
                  <a:ext cx="6300787" cy="1423988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id="{8E4D5228-7C1B-4EF7-9537-4FF936B4BC12}"/>
                    </a:ext>
                  </a:extLst>
                </p:cNvPr>
                <p:cNvSpPr/>
                <p:nvPr/>
              </p:nvSpPr>
              <p:spPr bwMode="auto">
                <a:xfrm>
                  <a:off x="801688" y="3616325"/>
                  <a:ext cx="6291262" cy="3052763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id="{B6D81998-F863-4ABD-9F08-99E90180DB68}"/>
                    </a:ext>
                  </a:extLst>
                </p:cNvPr>
                <p:cNvSpPr/>
                <p:nvPr/>
              </p:nvSpPr>
              <p:spPr bwMode="auto">
                <a:xfrm flipH="1">
                  <a:off x="956008" y="2620963"/>
                  <a:ext cx="1763379" cy="995362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9A877358-C5EF-4593-B1CC-F77690CAC32E}"/>
                    </a:ext>
                  </a:extLst>
                </p:cNvPr>
                <p:cNvSpPr/>
                <p:nvPr/>
              </p:nvSpPr>
              <p:spPr bwMode="auto">
                <a:xfrm>
                  <a:off x="801688" y="2620963"/>
                  <a:ext cx="577850" cy="995362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Rechtwinkliges Dreieck 10">
                <a:extLst>
                  <a:ext uri="{FF2B5EF4-FFF2-40B4-BE49-F238E27FC236}">
                    <a16:creationId xmlns:a16="http://schemas.microsoft.com/office/drawing/2014/main" id="{0C805DEE-9BB3-4050-9917-F71326170AF7}"/>
                  </a:ext>
                </a:extLst>
              </p:cNvPr>
              <p:cNvSpPr/>
              <p:nvPr/>
            </p:nvSpPr>
            <p:spPr bwMode="auto">
              <a:xfrm rot="5400000">
                <a:off x="1404937" y="2587626"/>
                <a:ext cx="180975" cy="247650"/>
              </a:xfrm>
              <a:prstGeom prst="rtTriangle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2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4118A7-BE7A-4589-9D3C-4278448E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36" y="652245"/>
            <a:ext cx="4473449" cy="733312"/>
          </a:xfrm>
        </p:spPr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084352-18DA-4A9A-BA1C-48BE9F32BA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34815" y="1466179"/>
            <a:ext cx="4474370" cy="2674897"/>
          </a:xfrm>
        </p:spPr>
        <p:txBody>
          <a:bodyPr/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/>
              <a:t>Charakteristika des bayerischen Schulsystems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/>
              <a:t>Die Staatliche Schulberatung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/>
              <a:t>Die Schularten im Detail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/>
              <a:t>Übergänge zwischen den weiterführenden Schularten</a:t>
            </a:r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de-DE" sz="2000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249800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A88A8-0F0B-4F8A-9991-1911A43FC4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9752" y="1538035"/>
            <a:ext cx="6496499" cy="4518381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r>
              <a:rPr lang="de-DE" sz="2800" b="1" dirty="0"/>
              <a:t>Berufsausbildung an Berufsfachschulen</a:t>
            </a:r>
          </a:p>
          <a:p>
            <a:pPr algn="l">
              <a:buClrTx/>
              <a:defRPr/>
            </a:pPr>
            <a:r>
              <a:rPr lang="de-DE" sz="2400" dirty="0"/>
              <a:t>Berufsfachschulen des Gesundheitswesens      (z.B. in der Pflege, Physiotherapie, Ergotherapie, Logopädie und zehn weiteren gesundheitlichen Fachrichtungen)</a:t>
            </a:r>
          </a:p>
          <a:p>
            <a:pPr algn="l">
              <a:buClrTx/>
              <a:defRPr/>
            </a:pPr>
            <a:r>
              <a:rPr lang="de-DE" sz="2400" dirty="0"/>
              <a:t>Berufsfachschulen für Kinderpflege, Musik, Fremdsprachenberufe und in einigen weiteren Fachrichtungen</a:t>
            </a:r>
          </a:p>
          <a:p>
            <a:pPr algn="l">
              <a:buClrTx/>
              <a:defRPr/>
            </a:pPr>
            <a:r>
              <a:rPr lang="de-DE" sz="2400" dirty="0"/>
              <a:t>Förderung der Allgemeinbildung</a:t>
            </a:r>
          </a:p>
          <a:p>
            <a:pPr algn="l">
              <a:buClrTx/>
              <a:defRPr/>
            </a:pPr>
            <a:r>
              <a:rPr lang="de-DE" sz="2400" dirty="0"/>
              <a:t>1 – 3 Jahre je nach Fachrichtung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65385C-1152-4B8E-B7A0-16F6001A9D90}"/>
              </a:ext>
            </a:extLst>
          </p:cNvPr>
          <p:cNvSpPr/>
          <p:nvPr/>
        </p:nvSpPr>
        <p:spPr>
          <a:xfrm>
            <a:off x="434897" y="601663"/>
            <a:ext cx="2631687" cy="747635"/>
          </a:xfrm>
          <a:prstGeom prst="rect">
            <a:avLst/>
          </a:prstGeom>
          <a:solidFill>
            <a:srgbClr val="0D8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550" b="1" dirty="0">
                <a:latin typeface="Aptos ExtraBold" panose="020B0004020202020204"/>
              </a:rPr>
              <a:t>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3011170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1">
            <a:extLst>
              <a:ext uri="{FF2B5EF4-FFF2-40B4-BE49-F238E27FC236}">
                <a16:creationId xmlns:a16="http://schemas.microsoft.com/office/drawing/2014/main" id="{288B243D-2232-49F4-8CE7-DF0DA2E53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>
            <a:fillRect/>
          </a:stretch>
        </p:blipFill>
        <p:spPr bwMode="auto">
          <a:xfrm>
            <a:off x="1554162" y="565379"/>
            <a:ext cx="5003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uppieren 2">
            <a:extLst>
              <a:ext uri="{FF2B5EF4-FFF2-40B4-BE49-F238E27FC236}">
                <a16:creationId xmlns:a16="http://schemas.microsoft.com/office/drawing/2014/main" id="{CD5430AE-535B-467C-AFE8-B51ED0879EBB}"/>
              </a:ext>
            </a:extLst>
          </p:cNvPr>
          <p:cNvGrpSpPr>
            <a:grpSpLocks/>
          </p:cNvGrpSpPr>
          <p:nvPr/>
        </p:nvGrpSpPr>
        <p:grpSpPr bwMode="auto">
          <a:xfrm>
            <a:off x="1300162" y="554267"/>
            <a:ext cx="6543675" cy="5483225"/>
            <a:chOff x="611460" y="1185863"/>
            <a:chExt cx="6543675" cy="5483003"/>
          </a:xfrm>
        </p:grpSpPr>
        <p:grpSp>
          <p:nvGrpSpPr>
            <p:cNvPr id="19461" name="Gruppieren 1">
              <a:extLst>
                <a:ext uri="{FF2B5EF4-FFF2-40B4-BE49-F238E27FC236}">
                  <a16:creationId xmlns:a16="http://schemas.microsoft.com/office/drawing/2014/main" id="{454352F2-23A0-46C7-885B-A4C79B545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60" y="1185863"/>
              <a:ext cx="6543675" cy="5483003"/>
              <a:chOff x="611381" y="1182034"/>
              <a:chExt cx="6543654" cy="5483924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4AB34342-6E95-4570-A12D-8EE030924BBF}"/>
                  </a:ext>
                </a:extLst>
              </p:cNvPr>
              <p:cNvSpPr/>
              <p:nvPr/>
            </p:nvSpPr>
            <p:spPr>
              <a:xfrm>
                <a:off x="3995920" y="1188385"/>
                <a:ext cx="3159115" cy="130032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4DE9E807-D7F3-4BD4-B9BF-69489F0C1F78}"/>
                  </a:ext>
                </a:extLst>
              </p:cNvPr>
              <p:cNvSpPr/>
              <p:nvPr/>
            </p:nvSpPr>
            <p:spPr>
              <a:xfrm>
                <a:off x="611381" y="2429968"/>
                <a:ext cx="6543654" cy="4235990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C2A3561-8752-4542-BD8B-2C112C6E9034}"/>
                  </a:ext>
                </a:extLst>
              </p:cNvPr>
              <p:cNvSpPr/>
              <p:nvPr/>
            </p:nvSpPr>
            <p:spPr>
              <a:xfrm>
                <a:off x="2708461" y="2207690"/>
                <a:ext cx="639761" cy="22227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6532D5B5-DFDC-426F-AFF5-07A46BC9832D}"/>
                  </a:ext>
                </a:extLst>
              </p:cNvPr>
              <p:cNvSpPr/>
              <p:nvPr/>
            </p:nvSpPr>
            <p:spPr>
              <a:xfrm>
                <a:off x="611381" y="1182034"/>
                <a:ext cx="2089143" cy="1254285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29828B8B-9DC5-4FE0-8CAA-05625DDB89E3}"/>
                  </a:ext>
                </a:extLst>
              </p:cNvPr>
              <p:cNvSpPr/>
              <p:nvPr/>
            </p:nvSpPr>
            <p:spPr>
              <a:xfrm>
                <a:off x="2708461" y="1182034"/>
                <a:ext cx="1287459" cy="227041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341BEE8E-A3BC-499B-BC5A-099FA2CE41E3}"/>
                </a:ext>
              </a:extLst>
            </p:cNvPr>
            <p:cNvSpPr/>
            <p:nvPr/>
          </p:nvSpPr>
          <p:spPr bwMode="auto">
            <a:xfrm rot="10800000">
              <a:off x="3840435" y="1423978"/>
              <a:ext cx="155575" cy="349236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D53A0985-B2A1-4B08-8E14-2B385E3FA1EC}"/>
                </a:ext>
              </a:extLst>
            </p:cNvPr>
            <p:cNvSpPr/>
            <p:nvPr/>
          </p:nvSpPr>
          <p:spPr bwMode="auto">
            <a:xfrm rot="5400000">
              <a:off x="2672833" y="1440643"/>
              <a:ext cx="198430" cy="142875"/>
            </a:xfrm>
            <a:prstGeom prst="rtTriangl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77954A-52FD-4E6B-AE5E-722BF9D21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5681" y="1270405"/>
            <a:ext cx="6567441" cy="4795858"/>
          </a:xfrm>
        </p:spPr>
        <p:txBody>
          <a:bodyPr/>
          <a:lstStyle/>
          <a:p>
            <a:pPr marL="0" indent="0" algn="l">
              <a:spcBef>
                <a:spcPts val="0"/>
              </a:spcBef>
              <a:buFontTx/>
              <a:buNone/>
              <a:defRPr/>
            </a:pPr>
            <a:r>
              <a:rPr lang="de-DE" sz="2800" b="1" dirty="0"/>
              <a:t>Fachoberschule (FOS)</a:t>
            </a:r>
          </a:p>
          <a:p>
            <a:pPr marL="0" indent="0" algn="l">
              <a:spcBef>
                <a:spcPts val="0"/>
              </a:spcBef>
              <a:buFontTx/>
              <a:buNone/>
              <a:defRPr/>
            </a:pPr>
            <a:endParaRPr lang="de-DE" sz="1000" b="1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de-DE" sz="2000" b="1" dirty="0"/>
              <a:t>Allgemeinbildung, Fachtheorie und Fachpraxis</a:t>
            </a:r>
          </a:p>
          <a:p>
            <a:pPr algn="l">
              <a:buClrTx/>
              <a:defRPr/>
            </a:pPr>
            <a:r>
              <a:rPr lang="de-DE" sz="2000" dirty="0"/>
              <a:t>Übertritt in die Jahrgangsstufe 11 nach Erwerb eines mittleren Schulabschlusses</a:t>
            </a:r>
          </a:p>
          <a:p>
            <a:pPr algn="l">
              <a:buClrTx/>
              <a:defRPr/>
            </a:pPr>
            <a:r>
              <a:rPr lang="de-DE" sz="2000" dirty="0"/>
              <a:t>Halbjährige fachpraktische Ausbildung in Jahrgangsstufe 11</a:t>
            </a:r>
          </a:p>
          <a:p>
            <a:pPr algn="l">
              <a:buClrTx/>
              <a:defRPr/>
            </a:pPr>
            <a:r>
              <a:rPr lang="de-DE" sz="2000" dirty="0"/>
              <a:t>Auswahl unter insgesamt sieben Ausbildungsrichtungen</a:t>
            </a:r>
          </a:p>
          <a:p>
            <a:pPr algn="l">
              <a:buClrTx/>
              <a:defRPr/>
            </a:pPr>
            <a:r>
              <a:rPr lang="de-DE" sz="2000" dirty="0"/>
              <a:t>Je nach Abschluss 2 bzw. 3 Jahre</a:t>
            </a:r>
          </a:p>
          <a:p>
            <a:pPr algn="l">
              <a:buClrTx/>
              <a:defRPr/>
            </a:pPr>
            <a:r>
              <a:rPr lang="de-DE" sz="2000" dirty="0"/>
              <a:t>Abschlüsse: 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Fachhochschulreife</a:t>
            </a:r>
            <a:r>
              <a:rPr lang="de-DE" sz="2000" dirty="0"/>
              <a:t> (Jahrgangsstufe 11 und 12)</a:t>
            </a:r>
          </a:p>
          <a:p>
            <a:pPr lvl="1" algn="l">
              <a:buClrTx/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fachgebundene</a:t>
            </a:r>
            <a:r>
              <a:rPr lang="de-DE" sz="2000" dirty="0"/>
              <a:t> oder </a:t>
            </a:r>
            <a:r>
              <a:rPr lang="de-DE" sz="2000" b="1" dirty="0"/>
              <a:t>allgemeine Hochschulreife</a:t>
            </a:r>
            <a:r>
              <a:rPr lang="de-DE" sz="2000" dirty="0"/>
              <a:t> (Jahrgangsstufe 13) </a:t>
            </a:r>
          </a:p>
          <a:p>
            <a:pPr algn="l">
              <a:defRPr/>
            </a:pPr>
            <a:endParaRPr lang="de-DE" sz="2000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de-DE" sz="2000" dirty="0"/>
          </a:p>
          <a:p>
            <a:pPr algn="l">
              <a:defRPr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859C4C-8D70-41D3-9A11-18F59CE9DE66}"/>
              </a:ext>
            </a:extLst>
          </p:cNvPr>
          <p:cNvPicPr/>
          <p:nvPr/>
        </p:nvPicPr>
        <p:blipFill>
          <a:blip r:embed="rId2">
            <a:duotone>
              <a:prstClr val="black"/>
              <a:srgbClr val="FA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3850" y="620688"/>
            <a:ext cx="163796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7C7DC3C-D8DC-4BCA-8E39-02231295E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9753" y="1177925"/>
            <a:ext cx="7382784" cy="5160238"/>
          </a:xfrm>
        </p:spPr>
        <p:txBody>
          <a:bodyPr/>
          <a:lstStyle/>
          <a:p>
            <a:pPr marL="0" indent="0" algn="l">
              <a:spcBef>
                <a:spcPts val="0"/>
              </a:spcBef>
              <a:buFontTx/>
              <a:buNone/>
              <a:defRPr/>
            </a:pPr>
            <a:r>
              <a:rPr lang="de-DE" sz="2800" b="1" dirty="0"/>
              <a:t>Berufsoberschule (BOS)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endParaRPr lang="de-DE" sz="800" b="1" dirty="0"/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de-DE" sz="2000" b="1" dirty="0"/>
              <a:t>Allgemeinbildung und Fachtheorie unter Einbeziehung berufspraktischer Erfahrungen</a:t>
            </a:r>
          </a:p>
          <a:p>
            <a:pPr algn="l">
              <a:buClrTx/>
              <a:defRPr/>
            </a:pPr>
            <a:r>
              <a:rPr lang="de-DE" sz="2000" dirty="0"/>
              <a:t>Eintritt in die Jahrgangsstufe 12 </a:t>
            </a:r>
            <a:r>
              <a:rPr lang="de-DE" sz="2000" u="sng" dirty="0"/>
              <a:t>nach Erwerb einer Berufsausbildung oder mehrjähriger Berufserfahrung</a:t>
            </a:r>
          </a:p>
          <a:p>
            <a:pPr algn="l">
              <a:buClrTx/>
              <a:defRPr/>
            </a:pPr>
            <a:r>
              <a:rPr lang="de-DE" sz="2000" dirty="0"/>
              <a:t>Ausbildungsrichtung entsprechend beruflicher Vorbildung (Schulleitung kann in Ausnahmefällen Wechsel genehmigen)</a:t>
            </a:r>
          </a:p>
          <a:p>
            <a:pPr algn="l">
              <a:buClrTx/>
              <a:defRPr/>
            </a:pPr>
            <a:r>
              <a:rPr lang="de-DE" sz="2000" dirty="0"/>
              <a:t>Erwerb des mittleren Schulabschlusses in der Vorklasse möglich</a:t>
            </a:r>
          </a:p>
          <a:p>
            <a:pPr algn="l">
              <a:buClrTx/>
              <a:defRPr/>
            </a:pPr>
            <a:r>
              <a:rPr lang="de-DE" sz="2000" dirty="0"/>
              <a:t>Je nach Abschluss 1 bzw. 2 Jahre</a:t>
            </a:r>
          </a:p>
          <a:p>
            <a:pPr algn="l">
              <a:buClrTx/>
              <a:defRPr/>
            </a:pPr>
            <a:r>
              <a:rPr lang="de-DE" sz="2000" dirty="0"/>
              <a:t>Abschlüsse: </a:t>
            </a:r>
          </a:p>
          <a:p>
            <a:pPr lvl="1">
              <a:buClrTx/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Fachhochschulreife</a:t>
            </a:r>
            <a:r>
              <a:rPr lang="de-DE" sz="2000" dirty="0"/>
              <a:t> (Jahrgangsstufe 12)</a:t>
            </a:r>
          </a:p>
          <a:p>
            <a:pPr lvl="1">
              <a:buClrTx/>
              <a:buFont typeface="Symbol" panose="05050102010706020507" pitchFamily="18" charset="2"/>
              <a:buChar char="-"/>
              <a:defRPr/>
            </a:pPr>
            <a:r>
              <a:rPr lang="de-DE" sz="2000" b="1" dirty="0"/>
              <a:t>fachgebundene</a:t>
            </a:r>
            <a:r>
              <a:rPr lang="de-DE" sz="2000" dirty="0"/>
              <a:t> oder </a:t>
            </a:r>
            <a:r>
              <a:rPr lang="de-DE" sz="2000" b="1" dirty="0"/>
              <a:t>allgemeine Hochschulreife</a:t>
            </a:r>
            <a:r>
              <a:rPr lang="de-DE" sz="2000" dirty="0"/>
              <a:t> (Jahrgangsstufe 13) </a:t>
            </a:r>
          </a:p>
          <a:p>
            <a:pPr algn="l">
              <a:defRPr/>
            </a:pPr>
            <a:endParaRPr lang="de-DE" sz="2000" dirty="0"/>
          </a:p>
          <a:p>
            <a:pPr algn="l">
              <a:defRPr/>
            </a:pPr>
            <a:endParaRPr lang="de-DE" sz="2000" dirty="0"/>
          </a:p>
          <a:p>
            <a:pPr algn="l">
              <a:defRPr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A41FD9-013C-4ACA-9720-2FA8CA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A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1463" y="671913"/>
            <a:ext cx="1639966" cy="506012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30" y="4109679"/>
            <a:ext cx="7053657" cy="1393974"/>
          </a:xfrm>
        </p:spPr>
        <p:txBody>
          <a:bodyPr/>
          <a:lstStyle/>
          <a:p>
            <a:r>
              <a:rPr lang="de-DE" dirty="0"/>
              <a:t>Übergänge zwischen den weiterführenden Schularten</a:t>
            </a:r>
          </a:p>
        </p:txBody>
      </p:sp>
    </p:spTree>
    <p:extLst>
      <p:ext uri="{BB962C8B-B14F-4D97-AF65-F5344CB8AC3E}">
        <p14:creationId xmlns:p14="http://schemas.microsoft.com/office/powerpoint/2010/main" val="8280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03BFEE3-7A15-431A-A09C-675D32346D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773" y="616446"/>
            <a:ext cx="8217693" cy="635000"/>
          </a:xfrm>
        </p:spPr>
        <p:txBody>
          <a:bodyPr/>
          <a:lstStyle/>
          <a:p>
            <a:r>
              <a:rPr lang="de-DE" sz="2800" dirty="0"/>
              <a:t>Übergänge zwischen den weiterführenden Schularten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3E6D764-DDEE-42DC-AA8D-053E5BB2B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058" y="1441017"/>
            <a:ext cx="8217693" cy="493713"/>
          </a:xfrm>
        </p:spPr>
        <p:txBody>
          <a:bodyPr/>
          <a:lstStyle/>
          <a:p>
            <a:r>
              <a:rPr lang="de-DE" altLang="de-DE" dirty="0"/>
              <a:t>Ein Wechsel zwischen den weiterführenden Schularten ist bei entsprechender Leistungsentwicklung des Kindes möglich.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CCDB3D9-AFBC-435E-A5AF-F49C2E2F74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676" y="2348022"/>
            <a:ext cx="4106228" cy="3893532"/>
          </a:xfrm>
        </p:spPr>
        <p:txBody>
          <a:bodyPr/>
          <a:lstStyle/>
          <a:p>
            <a:pPr>
              <a:defRPr/>
            </a:pPr>
            <a:r>
              <a:rPr lang="de-DE" altLang="de-DE" sz="1800" b="1" dirty="0">
                <a:latin typeface="+mn-lt"/>
              </a:rPr>
              <a:t>Nach einem Abschluss der Mittelschule</a:t>
            </a:r>
            <a:r>
              <a:rPr lang="de-DE" altLang="de-DE" sz="1800" dirty="0">
                <a:latin typeface="+mn-lt"/>
              </a:rPr>
              <a:t>:</a:t>
            </a:r>
          </a:p>
          <a:p>
            <a:pPr marL="172800" lvl="1" indent="-172800">
              <a:lnSpc>
                <a:spcPct val="100000"/>
              </a:lnSpc>
              <a:spcBef>
                <a:spcPts val="750"/>
              </a:spcBef>
              <a:defRPr/>
            </a:pPr>
            <a:r>
              <a:rPr lang="de-DE" altLang="de-DE" dirty="0"/>
              <a:t>Berufsausbildung: Berufsschule, Berufsfachschule</a:t>
            </a:r>
          </a:p>
          <a:p>
            <a:pPr marL="172800" lvl="1" indent="-172800">
              <a:lnSpc>
                <a:spcPct val="100000"/>
              </a:lnSpc>
              <a:spcBef>
                <a:spcPts val="750"/>
              </a:spcBef>
              <a:defRPr/>
            </a:pPr>
            <a:r>
              <a:rPr lang="de-DE" altLang="de-DE" dirty="0"/>
              <a:t>Im Anschluss: Fachschule bzw. Fachakademie oder Berufliche Oberschule (hier: BOS)</a:t>
            </a:r>
          </a:p>
          <a:p>
            <a:pPr marL="361950" indent="-342900"/>
            <a:endParaRPr lang="de-DE" sz="1800" dirty="0">
              <a:latin typeface="+mn-lt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B55697-30E2-4249-8D04-909ABE9D7B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3212" y="2348022"/>
            <a:ext cx="4223643" cy="3893532"/>
          </a:xfrm>
        </p:spPr>
        <p:txBody>
          <a:bodyPr/>
          <a:lstStyle/>
          <a:p>
            <a:pPr>
              <a:defRPr/>
            </a:pPr>
            <a:r>
              <a:rPr lang="de-DE" altLang="de-DE" sz="1800" b="1" dirty="0">
                <a:latin typeface="+mn-lt"/>
              </a:rPr>
              <a:t>Nach dem mittleren Schulabschluss         (an Mittel-, Real-, Wirtschafts-, Berufs-, Beruflicher Oberschule oder Gymnasium):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latin typeface="+mn-lt"/>
              </a:rPr>
              <a:t>Berufsausbildung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Berufliche Oberschule (hier: FOS)</a:t>
            </a:r>
          </a:p>
          <a:p>
            <a:pPr marL="172800" indent="-172800">
              <a:buFont typeface="Arial" panose="020B0604020202020204" pitchFamily="34" charset="0"/>
              <a:buChar char="•"/>
              <a:defRPr/>
            </a:pPr>
            <a:r>
              <a:rPr lang="de-DE" altLang="de-DE" sz="1800" dirty="0"/>
              <a:t>Gymnasium (z.B. Einführungsklasse)</a:t>
            </a:r>
          </a:p>
          <a:p>
            <a:endParaRPr lang="de-DE" sz="18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>
            <a:extLst>
              <a:ext uri="{FF2B5EF4-FFF2-40B4-BE49-F238E27FC236}">
                <a16:creationId xmlns:a16="http://schemas.microsoft.com/office/drawing/2014/main" id="{EA56044B-417D-455B-8218-CAD8E2E8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1002" r="9699" b="20249"/>
          <a:stretch/>
        </p:blipFill>
        <p:spPr bwMode="auto">
          <a:xfrm>
            <a:off x="873595" y="963456"/>
            <a:ext cx="7129482" cy="45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03BFEE3-7A15-431A-A09C-675D32346D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800" dirty="0"/>
              <a:t>Verschiedene Wege, verschiedene Ziele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3E6D764-DDEE-42DC-AA8D-053E5BB2B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83F5FAE-7F7F-4669-A69D-6606AD78E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86897"/>
              </p:ext>
            </p:extLst>
          </p:nvPr>
        </p:nvGraphicFramePr>
        <p:xfrm>
          <a:off x="940270" y="5609494"/>
          <a:ext cx="7685647" cy="602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26">
                  <a:extLst>
                    <a:ext uri="{9D8B030D-6E8A-4147-A177-3AD203B41FA5}">
                      <a16:colId xmlns:a16="http://schemas.microsoft.com/office/drawing/2014/main" val="415458786"/>
                    </a:ext>
                  </a:extLst>
                </a:gridCol>
                <a:gridCol w="7361321">
                  <a:extLst>
                    <a:ext uri="{9D8B030D-6E8A-4147-A177-3AD203B41FA5}">
                      <a16:colId xmlns:a16="http://schemas.microsoft.com/office/drawing/2014/main" val="1804222860"/>
                    </a:ext>
                  </a:extLst>
                </a:gridCol>
              </a:tblGrid>
              <a:tr h="116396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Das Abitur schließt die Berechtigung des Fachabiturs mit ein.</a:t>
                      </a: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870455"/>
                  </a:ext>
                </a:extLst>
              </a:tr>
              <a:tr h="157777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Ohne zweite Fremdsprache fachgebundene Hochschulreife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450571"/>
                  </a:ext>
                </a:extLst>
              </a:tr>
              <a:tr h="291874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***</a:t>
                      </a:r>
                      <a:endParaRPr lang="de-DE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b="0" dirty="0">
                          <a:solidFill>
                            <a:schemeClr val="tx1"/>
                          </a:solidFill>
                        </a:rPr>
                        <a:t>Fachgebundene Hochschulreife bei „sehr gut“ in Prüfungsgesamtnote der FAK und Ergänzungsprüfung</a:t>
                      </a:r>
                    </a:p>
                  </a:txBody>
                  <a:tcPr marL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7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40CEC7-1F6E-4B4E-AFF3-E25780E12E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1573" y="1430133"/>
            <a:ext cx="6164493" cy="4153851"/>
          </a:xfrm>
        </p:spPr>
        <p:txBody>
          <a:bodyPr/>
          <a:lstStyle/>
          <a:p>
            <a:pPr algn="l">
              <a:buClrTx/>
              <a:defRPr/>
            </a:pPr>
            <a:r>
              <a:rPr lang="de-DE" sz="2000" dirty="0"/>
              <a:t>Schulen des Zweiten Bildungswegs (Kollegs, Abend-</a:t>
            </a:r>
            <a:r>
              <a:rPr lang="de-DE" sz="2000" dirty="0" err="1"/>
              <a:t>realschulen</a:t>
            </a:r>
            <a:r>
              <a:rPr lang="de-DE" sz="2000" dirty="0"/>
              <a:t>, Abendgymnasien)</a:t>
            </a:r>
          </a:p>
          <a:p>
            <a:pPr algn="l">
              <a:buClrTx/>
              <a:defRPr/>
            </a:pPr>
            <a:r>
              <a:rPr lang="de-DE" sz="2000" dirty="0"/>
              <a:t>Allgemeine Hochschulzugangsberechtigung für Meister, Techniker und Gleichgestellte bzw. fachgebundene Hochschulzugangsberechtigung für Gesellen und Gleichgestellte</a:t>
            </a:r>
          </a:p>
          <a:p>
            <a:pPr algn="l">
              <a:buClrTx/>
              <a:defRPr/>
            </a:pPr>
            <a:r>
              <a:rPr lang="de-DE" sz="2000" dirty="0"/>
              <a:t>Schule für Kranke in Krankenhäusern oder ähnlichen Einrichtungen (Unterricht gemäß der geltenden Lehrpläne der bisher besuchten Schulart)</a:t>
            </a:r>
          </a:p>
          <a:p>
            <a:pPr marL="0" indent="0" algn="l">
              <a:buFontTx/>
              <a:buNone/>
              <a:defRPr/>
            </a:pPr>
            <a:endParaRPr lang="de-DE" sz="2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F68D0-0F40-421B-947E-D03E9E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5" y="748725"/>
            <a:ext cx="7193611" cy="603349"/>
          </a:xfrm>
        </p:spPr>
        <p:txBody>
          <a:bodyPr/>
          <a:lstStyle/>
          <a:p>
            <a:pPr marL="0" indent="0">
              <a:defRPr/>
            </a:pPr>
            <a:r>
              <a:rPr lang="de-DE" sz="2800" dirty="0"/>
              <a:t>Weitere Wege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30" y="1765213"/>
            <a:ext cx="4655513" cy="1297163"/>
          </a:xfrm>
        </p:spPr>
        <p:txBody>
          <a:bodyPr/>
          <a:lstStyle/>
          <a:p>
            <a:r>
              <a:rPr lang="de-DE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2080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A0BF5-9CCF-4D66-8D97-96B92D30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5" y="456017"/>
            <a:ext cx="7193611" cy="879135"/>
          </a:xfrm>
        </p:spPr>
        <p:txBody>
          <a:bodyPr/>
          <a:lstStyle/>
          <a:p>
            <a:r>
              <a:rPr lang="de-DE" sz="2800" dirty="0"/>
              <a:t>Weitere Informationen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37B002-541C-4C4B-B668-937FF6F10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4614" y="1037555"/>
            <a:ext cx="6164493" cy="521924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www.km.bayern.de/lernen/schularten</a:t>
            </a:r>
            <a:endParaRPr lang="de-DE" dirty="0">
              <a:solidFill>
                <a:schemeClr val="accent4"/>
              </a:solidFill>
            </a:endParaRPr>
          </a:p>
          <a:p>
            <a:pPr>
              <a:buClrTx/>
              <a:defRPr/>
            </a:pPr>
            <a:r>
              <a:rPr lang="de-DE" dirty="0"/>
              <a:t>Detaillierte Informationen zu allen Schularten,</a:t>
            </a:r>
            <a:br>
              <a:rPr lang="de-DE" dirty="0"/>
            </a:br>
            <a:r>
              <a:rPr lang="de-DE" dirty="0"/>
              <a:t>auch mit Videos und Fakten zum Download</a:t>
            </a:r>
          </a:p>
          <a:p>
            <a:pPr>
              <a:buClrTx/>
              <a:defRPr/>
            </a:pPr>
            <a:r>
              <a:rPr lang="de-DE" dirty="0"/>
              <a:t>Rechtliche Grundlagen</a:t>
            </a:r>
          </a:p>
          <a:p>
            <a:pPr marL="0" indent="0">
              <a:buClrTx/>
              <a:buNone/>
              <a:defRPr/>
            </a:pPr>
            <a:endParaRPr lang="de-DE" sz="800" dirty="0"/>
          </a:p>
          <a:p>
            <a:pPr marL="0" indent="0">
              <a:buClrTx/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www.km.bayern.de/schulsuche</a:t>
            </a:r>
            <a:endParaRPr lang="de-DE" dirty="0"/>
          </a:p>
          <a:p>
            <a:pPr>
              <a:buClrTx/>
              <a:defRPr/>
            </a:pPr>
            <a:r>
              <a:rPr lang="de-DE" dirty="0"/>
              <a:t>Schulsuche </a:t>
            </a:r>
          </a:p>
          <a:p>
            <a:pPr marL="0" indent="0">
              <a:buNone/>
              <a:defRPr/>
            </a:pPr>
            <a:endParaRPr lang="de-DE" sz="800" dirty="0"/>
          </a:p>
          <a:p>
            <a:pPr marL="0" indent="0"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www.km.bayern.de/inklusion</a:t>
            </a:r>
            <a:r>
              <a:rPr lang="de-DE" dirty="0">
                <a:solidFill>
                  <a:schemeClr val="accent4"/>
                </a:solidFill>
              </a:rPr>
              <a:t> </a:t>
            </a:r>
          </a:p>
          <a:p>
            <a:pPr marL="172800">
              <a:buClrTx/>
              <a:defRPr/>
            </a:pPr>
            <a:r>
              <a:rPr lang="de-DE" dirty="0"/>
              <a:t>Informationen für Schülerinnen und Schüler mit sonder-pädagogischem Förderbedarf</a:t>
            </a:r>
          </a:p>
          <a:p>
            <a:pPr marL="172800">
              <a:buClrTx/>
              <a:defRPr/>
            </a:pPr>
            <a:r>
              <a:rPr lang="de-DE" dirty="0"/>
              <a:t>Hinweise auf Beratungsangebote (auch am Schulamt)</a:t>
            </a:r>
          </a:p>
          <a:p>
            <a:pPr marL="172800" indent="0">
              <a:buNone/>
              <a:defRPr/>
            </a:pPr>
            <a:endParaRPr lang="de-DE" sz="800" dirty="0"/>
          </a:p>
          <a:p>
            <a:pPr marL="0" indent="0"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www.schulberatung.bayern.de</a:t>
            </a:r>
            <a:endParaRPr lang="de-DE" dirty="0">
              <a:solidFill>
                <a:schemeClr val="accent4"/>
              </a:solidFill>
            </a:endParaRPr>
          </a:p>
          <a:p>
            <a:pPr marL="0" indent="0"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www.mein-bildungsweg.de</a:t>
            </a:r>
            <a:r>
              <a:rPr lang="de-DE" dirty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de-DE" sz="20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821891-62B4-4EE3-B635-2014DF35DF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774" y="558743"/>
            <a:ext cx="8217693" cy="522020"/>
          </a:xfrm>
        </p:spPr>
        <p:txBody>
          <a:bodyPr/>
          <a:lstStyle/>
          <a:p>
            <a:r>
              <a:rPr lang="de-DE" altLang="de-DE" sz="3200" dirty="0"/>
              <a:t>Im Zentrum des bayerischen Schulsystems: 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65EA7D-36F0-4D5A-A1DE-55067A286B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774" y="4992727"/>
            <a:ext cx="8217693" cy="678555"/>
          </a:xfrm>
        </p:spPr>
        <p:txBody>
          <a:bodyPr/>
          <a:lstStyle/>
          <a:p>
            <a:r>
              <a:rPr lang="de-DE" altLang="de-DE" sz="3200" b="1" dirty="0">
                <a:latin typeface="Aptos ExtraBold" panose="020B0004020202020204"/>
              </a:rPr>
              <a:t>Ihr Kind und sein individueller Bildungsweg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0DF25B-567D-4866-9878-1032CDF0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50" y="1276644"/>
            <a:ext cx="344646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44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19B94-B732-4C52-AF91-2D859581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D8A07-9704-42E8-B0FE-5F99862B5F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945567-71E7-4B41-891E-32EFE6D5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56" y="-44043"/>
            <a:ext cx="9698512" cy="70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6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8" y="3637068"/>
            <a:ext cx="7053657" cy="1393974"/>
          </a:xfrm>
        </p:spPr>
        <p:txBody>
          <a:bodyPr/>
          <a:lstStyle/>
          <a:p>
            <a:r>
              <a:rPr lang="de-DE" dirty="0"/>
              <a:t>Charakteristika des bayerischen Schulsystems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8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1A28E-06B1-42B2-880F-B2C2E1A3F2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0331" y="1805664"/>
            <a:ext cx="6164493" cy="4153851"/>
          </a:xfrm>
        </p:spPr>
        <p:txBody>
          <a:bodyPr/>
          <a:lstStyle/>
          <a:p>
            <a:pPr>
              <a:buClrTx/>
              <a:defRPr/>
            </a:pPr>
            <a:r>
              <a:rPr lang="de-DE" altLang="de-DE" sz="2000" b="1" dirty="0"/>
              <a:t>Prinzip der Vielfalt</a:t>
            </a:r>
            <a:br>
              <a:rPr lang="de-DE" altLang="de-DE" sz="2000" b="1" dirty="0"/>
            </a:br>
            <a:r>
              <a:rPr lang="de-DE" altLang="de-DE" sz="2000" dirty="0"/>
              <a:t>Verschiedene Schularten für unterschiedliche Belange, Bedarfe und Bildungswege</a:t>
            </a:r>
          </a:p>
          <a:p>
            <a:pPr>
              <a:buClrTx/>
              <a:defRPr/>
            </a:pPr>
            <a:r>
              <a:rPr lang="de-DE" altLang="de-DE" sz="2000" b="1" dirty="0"/>
              <a:t>Prinzip der Weiterführung</a:t>
            </a:r>
            <a:br>
              <a:rPr lang="de-DE" altLang="de-DE" sz="2000" b="1" dirty="0"/>
            </a:br>
            <a:r>
              <a:rPr lang="de-DE" altLang="de-DE" sz="2000" dirty="0"/>
              <a:t>Jeder Abschluss mit Anschluss</a:t>
            </a:r>
          </a:p>
          <a:p>
            <a:pPr>
              <a:buClrTx/>
              <a:defRPr/>
            </a:pPr>
            <a:r>
              <a:rPr lang="de-DE" altLang="de-DE" sz="2000" b="1" dirty="0"/>
              <a:t>Prinzip der Durchlässigkeit</a:t>
            </a:r>
            <a:br>
              <a:rPr lang="de-DE" altLang="de-DE" sz="2000" b="1" dirty="0"/>
            </a:br>
            <a:r>
              <a:rPr lang="de-DE" altLang="de-DE" sz="2000" dirty="0"/>
              <a:t>Möglichkeit des Schulartwechsels</a:t>
            </a:r>
          </a:p>
          <a:p>
            <a:pPr>
              <a:buClrTx/>
              <a:defRPr/>
            </a:pPr>
            <a:r>
              <a:rPr lang="de-DE" altLang="de-DE" sz="2000" b="1" dirty="0"/>
              <a:t>Prinzip der inklusiven Schule</a:t>
            </a:r>
            <a:br>
              <a:rPr lang="de-DE" altLang="de-DE" sz="2000" b="1" dirty="0"/>
            </a:br>
            <a:r>
              <a:rPr lang="de-DE" altLang="de-DE" sz="2000" dirty="0"/>
              <a:t>Inklusion als Aufgabe aller Schularten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F7A6EE-F098-4C02-B197-6151C82C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3" y="757100"/>
            <a:ext cx="7193611" cy="879135"/>
          </a:xfrm>
        </p:spPr>
        <p:txBody>
          <a:bodyPr/>
          <a:lstStyle/>
          <a:p>
            <a:pPr>
              <a:defRPr/>
            </a:pPr>
            <a:r>
              <a:rPr lang="de-DE" altLang="de-DE" sz="2800" dirty="0"/>
              <a:t>Jedes Kind ist einzigartig – </a:t>
            </a:r>
            <a:br>
              <a:rPr lang="de-DE" altLang="de-DE" sz="2800" dirty="0"/>
            </a:br>
            <a:r>
              <a:rPr lang="de-DE" altLang="de-DE" sz="2800" dirty="0"/>
              <a:t>der Bildungsweg ist individuell wählbar</a:t>
            </a:r>
          </a:p>
        </p:txBody>
      </p:sp>
    </p:spTree>
    <p:extLst>
      <p:ext uri="{BB962C8B-B14F-4D97-AF65-F5344CB8AC3E}">
        <p14:creationId xmlns:p14="http://schemas.microsoft.com/office/powerpoint/2010/main" val="82363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F7A6EE-F098-4C02-B197-6151C82C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/>
              <a:t>Das bayerische Schulsystem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94D941-FF01-497F-A087-4A6B7EBFD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2" y="1201685"/>
            <a:ext cx="2710165" cy="47461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A90CAE-066F-4CDA-9534-345A0F154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605200"/>
            <a:ext cx="2791693" cy="157657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A8DEC99-7A66-4A3E-BA5D-F6F37DF0C95F}"/>
              </a:ext>
            </a:extLst>
          </p:cNvPr>
          <p:cNvSpPr/>
          <p:nvPr/>
        </p:nvSpPr>
        <p:spPr>
          <a:xfrm>
            <a:off x="4572000" y="1939316"/>
            <a:ext cx="328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4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www.km.bayern.de/schulsystem</a:t>
            </a:r>
            <a:r>
              <a:rPr lang="de-DE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E16739-DB58-4FC4-81D9-CCD890AD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235" y="4415183"/>
            <a:ext cx="1532627" cy="15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Staatliche Schulberatung</a:t>
            </a:r>
          </a:p>
        </p:txBody>
      </p:sp>
    </p:spTree>
    <p:extLst>
      <p:ext uri="{BB962C8B-B14F-4D97-AF65-F5344CB8AC3E}">
        <p14:creationId xmlns:p14="http://schemas.microsoft.com/office/powerpoint/2010/main" val="343846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1A28E-06B1-42B2-880F-B2C2E1A3F2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172800">
              <a:buClrTx/>
              <a:defRPr/>
            </a:pPr>
            <a:r>
              <a:rPr lang="de-DE" dirty="0"/>
              <a:t>Informationen zu unterschiedlichen schulischen Wegen nach der Grundschule</a:t>
            </a:r>
          </a:p>
          <a:p>
            <a:pPr marL="172800">
              <a:buClrTx/>
              <a:defRPr/>
            </a:pPr>
            <a:r>
              <a:rPr lang="de-DE" dirty="0"/>
              <a:t>Unterstützung bei allgemeinen schulischen Beratungsanliegen</a:t>
            </a:r>
          </a:p>
          <a:p>
            <a:pPr marL="172800" indent="0">
              <a:buNone/>
              <a:defRPr/>
            </a:pPr>
            <a:endParaRPr lang="de-DE" dirty="0"/>
          </a:p>
          <a:p>
            <a:pPr marL="172800">
              <a:buClrTx/>
              <a:defRPr/>
            </a:pPr>
            <a:r>
              <a:rPr lang="de-DE" b="1" dirty="0"/>
              <a:t>Expertinnen und Experten der Staatlichen Schulberatung an jeder Schule vor Ort in ganz Bayern und an neun regionalen Staatlichen Schulberatungsstellen:</a:t>
            </a:r>
            <a:br>
              <a:rPr lang="de-DE" b="1" dirty="0"/>
            </a:br>
            <a:r>
              <a:rPr lang="de-DE" dirty="0"/>
              <a:t>Beratungslehrkräfte aus allen Schularten,</a:t>
            </a:r>
            <a:br>
              <a:rPr lang="de-DE" dirty="0"/>
            </a:br>
            <a:r>
              <a:rPr lang="de-DE" dirty="0"/>
              <a:t>Schulpsychologinnen und Schulpsychologen aus allen Schularten</a:t>
            </a:r>
          </a:p>
          <a:p>
            <a:pPr>
              <a:defRPr/>
            </a:pPr>
            <a:endParaRPr lang="de-DE" dirty="0">
              <a:hlinkClick r:id="rId2"/>
            </a:endParaRPr>
          </a:p>
          <a:p>
            <a:pPr marL="0" indent="0">
              <a:buNone/>
              <a:defRPr/>
            </a:pPr>
            <a:r>
              <a:rPr lang="de-DE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www.schulberatung.bayern.de</a:t>
            </a:r>
            <a:endParaRPr lang="de-DE" dirty="0">
              <a:solidFill>
                <a:schemeClr val="accent4"/>
              </a:solidFill>
            </a:endParaRP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F7A6EE-F098-4C02-B197-6151C82C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sz="2800" dirty="0"/>
              <a:t>Die Staatliche Schulberatung gibt Orientierung</a:t>
            </a:r>
            <a:br>
              <a:rPr lang="de-DE" altLang="de-DE" sz="2800" dirty="0"/>
            </a:br>
            <a:r>
              <a:rPr lang="de-DE" altLang="de-DE" sz="2800" dirty="0"/>
              <a:t>im bayerischen Schulsystem</a:t>
            </a:r>
            <a:endParaRPr lang="de-DE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6AE616-0244-42DC-A8B0-E73B27C2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482" y="5182050"/>
            <a:ext cx="1532627" cy="15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497D6-DF24-47C8-BD0C-BD01245B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30" y="3111876"/>
            <a:ext cx="6216895" cy="951166"/>
          </a:xfrm>
        </p:spPr>
        <p:txBody>
          <a:bodyPr/>
          <a:lstStyle/>
          <a:p>
            <a:r>
              <a:rPr lang="de-DE" dirty="0"/>
              <a:t>Die Schularten im Detail</a:t>
            </a:r>
          </a:p>
        </p:txBody>
      </p:sp>
    </p:spTree>
    <p:extLst>
      <p:ext uri="{BB962C8B-B14F-4D97-AF65-F5344CB8AC3E}">
        <p14:creationId xmlns:p14="http://schemas.microsoft.com/office/powerpoint/2010/main" val="188415910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EF9BD86C-E092-444F-B82E-C58C413EAE3A}"/>
    </a:ext>
  </a:extLst>
</a:theme>
</file>

<file path=ppt/theme/theme2.xml><?xml version="1.0" encoding="utf-8"?>
<a:theme xmlns:a="http://schemas.openxmlformats.org/drawingml/2006/main" name="Inhalt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4C451DC2-2A7D-024B-87DA-E2B08D2D837E}"/>
    </a:ext>
  </a:extLst>
</a:theme>
</file>

<file path=ppt/theme/theme3.xml><?xml version="1.0" encoding="utf-8"?>
<a:theme xmlns:a="http://schemas.openxmlformats.org/drawingml/2006/main" name="Kapiteltrenner">
  <a:themeElements>
    <a:clrScheme name="Schulberatung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BF0C"/>
      </a:accent1>
      <a:accent2>
        <a:srgbClr val="ED6609"/>
      </a:accent2>
      <a:accent3>
        <a:srgbClr val="452779"/>
      </a:accent3>
      <a:accent4>
        <a:srgbClr val="1B8ACA"/>
      </a:accent4>
      <a:accent5>
        <a:srgbClr val="90BE20"/>
      </a:accent5>
      <a:accent6>
        <a:srgbClr val="F3A6B1"/>
      </a:accent6>
      <a:hlink>
        <a:srgbClr val="ED6609"/>
      </a:hlink>
      <a:folHlink>
        <a:srgbClr val="1B8AC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0923_BaySTMUK_Schulberatung_Master_4zu3_mitWappen" id="{9238AE22-F825-6B46-ACCD-50A74434E17E}" vid="{2E5F9A77-0290-554E-B0F5-BFE03E97EAF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D54A4F7D43D2419CF0B0EF2741B8D5" ma:contentTypeVersion="15" ma:contentTypeDescription="Ein neues Dokument erstellen." ma:contentTypeScope="" ma:versionID="61899d54ea3cb60123cd064f9efa6c9a">
  <xsd:schema xmlns:xsd="http://www.w3.org/2001/XMLSchema" xmlns:xs="http://www.w3.org/2001/XMLSchema" xmlns:p="http://schemas.microsoft.com/office/2006/metadata/properties" xmlns:ns2="a9f20710-531c-472a-bb00-4c8be0a48d44" xmlns:ns3="8f90b922-8a3f-4d76-a2ee-096d7c70d0dd" targetNamespace="http://schemas.microsoft.com/office/2006/metadata/properties" ma:root="true" ma:fieldsID="1d16d035bf27bfcb16966822e09ec8ee" ns2:_="" ns3:_="">
    <xsd:import namespace="a9f20710-531c-472a-bb00-4c8be0a48d44"/>
    <xsd:import namespace="8f90b922-8a3f-4d76-a2ee-096d7c70d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20710-531c-472a-bb00-4c8be0a48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b5d8214-0303-45a2-9239-1d6594571b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0b922-8a3f-4d76-a2ee-096d7c70d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66faa7-6472-4abc-8bc4-c2b982ec4368}" ma:internalName="TaxCatchAll" ma:showField="CatchAllData" ma:web="8f90b922-8a3f-4d76-a2ee-096d7c70d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9DAB6-2135-4BF9-9594-2BDA1AC448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6253EE-76DB-4088-8B17-09160C56467A}">
  <ds:schemaRefs>
    <ds:schemaRef ds:uri="8f90b922-8a3f-4d76-a2ee-096d7c70d0dd"/>
    <ds:schemaRef ds:uri="a9f20710-531c-472a-bb00-4c8be0a48d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240923_BaySTMUK_Schulberatung_Master_4zu3_mitWappen</Template>
  <TotalTime>0</TotalTime>
  <Words>1005</Words>
  <Application>Microsoft Office PowerPoint</Application>
  <PresentationFormat>Bildschirmpräsentation (4:3)</PresentationFormat>
  <Paragraphs>154</Paragraphs>
  <Slides>31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Aptos</vt:lpstr>
      <vt:lpstr>Aptos Display</vt:lpstr>
      <vt:lpstr>Aptos ExtraBold</vt:lpstr>
      <vt:lpstr>Aptos Light</vt:lpstr>
      <vt:lpstr>Arial</vt:lpstr>
      <vt:lpstr>Calibri</vt:lpstr>
      <vt:lpstr>Symbol</vt:lpstr>
      <vt:lpstr>Titel</vt:lpstr>
      <vt:lpstr>Inhalt</vt:lpstr>
      <vt:lpstr>Kapiteltrenner</vt:lpstr>
      <vt:lpstr>Vielfältige Wege  führen zum Ziel</vt:lpstr>
      <vt:lpstr>Überblick</vt:lpstr>
      <vt:lpstr>PowerPoint-Präsentation</vt:lpstr>
      <vt:lpstr>Charakteristika des bayerischen Schulsystems </vt:lpstr>
      <vt:lpstr>Jedes Kind ist einzigartig –  der Bildungsweg ist individuell wählbar</vt:lpstr>
      <vt:lpstr>Das bayerische Schulsystem</vt:lpstr>
      <vt:lpstr>Die Staatliche Schulberatung</vt:lpstr>
      <vt:lpstr>Die Staatliche Schulberatung gibt Orientierung im bayerischen Schulsystem</vt:lpstr>
      <vt:lpstr>Die Schularten im Detail</vt:lpstr>
      <vt:lpstr>Weiterführende Schulen</vt:lpstr>
      <vt:lpstr>PowerPoint-Präsentation</vt:lpstr>
      <vt:lpstr>PowerPoint-Präsentation</vt:lpstr>
      <vt:lpstr>Realschule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Übergänge zwischen den weiterführenden Schularten</vt:lpstr>
      <vt:lpstr>PowerPoint-Präsentation</vt:lpstr>
      <vt:lpstr>PowerPoint-Präsentation</vt:lpstr>
      <vt:lpstr>Weitere Wege</vt:lpstr>
      <vt:lpstr>Weitere Informationen</vt:lpstr>
      <vt:lpstr>Weitere Informationen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Graf, Ludwig (StMUK)</dc:creator>
  <cp:lastModifiedBy>Sarah Rehm</cp:lastModifiedBy>
  <cp:revision>117</cp:revision>
  <dcterms:created xsi:type="dcterms:W3CDTF">2024-11-06T12:06:37Z</dcterms:created>
  <dcterms:modified xsi:type="dcterms:W3CDTF">2025-03-25T13:12:12Z</dcterms:modified>
</cp:coreProperties>
</file>